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</p:sldMasterIdLst>
  <p:notesMasterIdLst>
    <p:notesMasterId r:id="rId71"/>
  </p:notesMasterIdLst>
  <p:sldIdLst>
    <p:sldId id="256" r:id="rId4"/>
    <p:sldId id="334" r:id="rId5"/>
    <p:sldId id="386" r:id="rId6"/>
    <p:sldId id="384" r:id="rId7"/>
    <p:sldId id="383" r:id="rId8"/>
    <p:sldId id="382" r:id="rId9"/>
    <p:sldId id="381" r:id="rId10"/>
    <p:sldId id="380" r:id="rId11"/>
    <p:sldId id="379" r:id="rId12"/>
    <p:sldId id="378" r:id="rId13"/>
    <p:sldId id="377" r:id="rId14"/>
    <p:sldId id="376" r:id="rId15"/>
    <p:sldId id="375" r:id="rId16"/>
    <p:sldId id="374" r:id="rId17"/>
    <p:sldId id="373" r:id="rId18"/>
    <p:sldId id="372" r:id="rId19"/>
    <p:sldId id="371" r:id="rId20"/>
    <p:sldId id="369" r:id="rId21"/>
    <p:sldId id="370" r:id="rId22"/>
    <p:sldId id="368" r:id="rId23"/>
    <p:sldId id="367" r:id="rId24"/>
    <p:sldId id="366" r:id="rId25"/>
    <p:sldId id="365" r:id="rId26"/>
    <p:sldId id="364" r:id="rId27"/>
    <p:sldId id="363" r:id="rId28"/>
    <p:sldId id="361" r:id="rId29"/>
    <p:sldId id="362" r:id="rId30"/>
    <p:sldId id="359" r:id="rId31"/>
    <p:sldId id="360" r:id="rId32"/>
    <p:sldId id="358" r:id="rId33"/>
    <p:sldId id="356" r:id="rId34"/>
    <p:sldId id="357" r:id="rId35"/>
    <p:sldId id="351" r:id="rId36"/>
    <p:sldId id="353" r:id="rId37"/>
    <p:sldId id="354" r:id="rId38"/>
    <p:sldId id="355" r:id="rId39"/>
    <p:sldId id="352" r:id="rId40"/>
    <p:sldId id="349" r:id="rId41"/>
    <p:sldId id="350" r:id="rId42"/>
    <p:sldId id="346" r:id="rId43"/>
    <p:sldId id="347" r:id="rId44"/>
    <p:sldId id="348" r:id="rId45"/>
    <p:sldId id="335" r:id="rId46"/>
    <p:sldId id="336" r:id="rId47"/>
    <p:sldId id="325" r:id="rId48"/>
    <p:sldId id="324" r:id="rId49"/>
    <p:sldId id="333" r:id="rId50"/>
    <p:sldId id="331" r:id="rId51"/>
    <p:sldId id="321" r:id="rId52"/>
    <p:sldId id="332" r:id="rId53"/>
    <p:sldId id="326" r:id="rId54"/>
    <p:sldId id="329" r:id="rId55"/>
    <p:sldId id="327" r:id="rId56"/>
    <p:sldId id="328" r:id="rId57"/>
    <p:sldId id="283" r:id="rId58"/>
    <p:sldId id="330" r:id="rId59"/>
    <p:sldId id="323" r:id="rId60"/>
    <p:sldId id="315" r:id="rId61"/>
    <p:sldId id="319" r:id="rId62"/>
    <p:sldId id="318" r:id="rId63"/>
    <p:sldId id="316" r:id="rId64"/>
    <p:sldId id="320" r:id="rId65"/>
    <p:sldId id="322" r:id="rId66"/>
    <p:sldId id="385" r:id="rId67"/>
    <p:sldId id="314" r:id="rId68"/>
    <p:sldId id="292" r:id="rId69"/>
    <p:sldId id="258" r:id="rId7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iswanatha-Swamy, PK" initials="VP" lastIdx="1" clrIdx="0">
    <p:extLst>
      <p:ext uri="{19B8F6BF-5375-455C-9EA6-DF929625EA0E}">
        <p15:presenceInfo xmlns:p15="http://schemas.microsoft.com/office/powerpoint/2012/main" userId="S::PK.Viswanatha-Swamy@appliedis.com::be38c112-e525-4f1f-8d24-6a2555e7be9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F600"/>
    <a:srgbClr val="FFFFA7"/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9B6DEDF-441E-4542-81D3-C7F19928868D}" v="3" dt="2023-08-03T19:01:28.63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16" Type="http://schemas.openxmlformats.org/officeDocument/2006/relationships/slide" Target="slides/slide1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slide" Target="slides/slide63.xml"/><Relationship Id="rId74" Type="http://schemas.openxmlformats.org/officeDocument/2006/relationships/viewProps" Target="viewProps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77" Type="http://schemas.microsoft.com/office/2016/11/relationships/changesInfo" Target="changesInfos/changesInfo1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commentAuthors" Target="commentAuthor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presProps" Target="presProps.xml"/><Relationship Id="rId78" Type="http://schemas.microsoft.com/office/2015/10/relationships/revisionInfo" Target="revisionInfo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tableStyles" Target="tableStyles.xml"/><Relationship Id="rId7" Type="http://schemas.openxmlformats.org/officeDocument/2006/relationships/slide" Target="slides/slide4.xml"/><Relationship Id="rId71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iswanatha-Swamy, PK" userId="be38c112-e525-4f1f-8d24-6a2555e7be90" providerId="ADAL" clId="{D9B6DEDF-441E-4542-81D3-C7F19928868D}"/>
    <pc:docChg chg="custSel modSld">
      <pc:chgData name="Viswanatha-Swamy, PK" userId="be38c112-e525-4f1f-8d24-6a2555e7be90" providerId="ADAL" clId="{D9B6DEDF-441E-4542-81D3-C7F19928868D}" dt="2023-08-03T19:04:15.053" v="99"/>
      <pc:docMkLst>
        <pc:docMk/>
      </pc:docMkLst>
      <pc:sldChg chg="modSp mod">
        <pc:chgData name="Viswanatha-Swamy, PK" userId="be38c112-e525-4f1f-8d24-6a2555e7be90" providerId="ADAL" clId="{D9B6DEDF-441E-4542-81D3-C7F19928868D}" dt="2023-07-30T10:54:32.225" v="26" actId="20577"/>
        <pc:sldMkLst>
          <pc:docMk/>
          <pc:sldMk cId="3159951802" sldId="374"/>
        </pc:sldMkLst>
        <pc:spChg chg="mod">
          <ac:chgData name="Viswanatha-Swamy, PK" userId="be38c112-e525-4f1f-8d24-6a2555e7be90" providerId="ADAL" clId="{D9B6DEDF-441E-4542-81D3-C7F19928868D}" dt="2023-07-30T10:54:10.427" v="22"/>
          <ac:spMkLst>
            <pc:docMk/>
            <pc:sldMk cId="3159951802" sldId="374"/>
            <ac:spMk id="10" creationId="{0C165948-D2A1-408F-800D-6E932FC7A2EF}"/>
          </ac:spMkLst>
        </pc:spChg>
        <pc:spChg chg="mod">
          <ac:chgData name="Viswanatha-Swamy, PK" userId="be38c112-e525-4f1f-8d24-6a2555e7be90" providerId="ADAL" clId="{D9B6DEDF-441E-4542-81D3-C7F19928868D}" dt="2023-07-30T10:54:27.384" v="24" actId="20577"/>
          <ac:spMkLst>
            <pc:docMk/>
            <pc:sldMk cId="3159951802" sldId="374"/>
            <ac:spMk id="12" creationId="{A0D50C87-1C09-438A-9731-6BE1795CE915}"/>
          </ac:spMkLst>
        </pc:spChg>
        <pc:spChg chg="mod">
          <ac:chgData name="Viswanatha-Swamy, PK" userId="be38c112-e525-4f1f-8d24-6a2555e7be90" providerId="ADAL" clId="{D9B6DEDF-441E-4542-81D3-C7F19928868D}" dt="2023-07-30T10:52:57.793" v="20" actId="20577"/>
          <ac:spMkLst>
            <pc:docMk/>
            <pc:sldMk cId="3159951802" sldId="374"/>
            <ac:spMk id="14" creationId="{398C47EB-3F27-41BC-9F96-24F432CDB172}"/>
          </ac:spMkLst>
        </pc:spChg>
        <pc:spChg chg="mod">
          <ac:chgData name="Viswanatha-Swamy, PK" userId="be38c112-e525-4f1f-8d24-6a2555e7be90" providerId="ADAL" clId="{D9B6DEDF-441E-4542-81D3-C7F19928868D}" dt="2023-07-30T10:54:32.225" v="26" actId="20577"/>
          <ac:spMkLst>
            <pc:docMk/>
            <pc:sldMk cId="3159951802" sldId="374"/>
            <ac:spMk id="20" creationId="{64A38818-751E-46AD-A8F6-E9E15957625E}"/>
          </ac:spMkLst>
        </pc:spChg>
      </pc:sldChg>
      <pc:sldChg chg="modSp mod">
        <pc:chgData name="Viswanatha-Swamy, PK" userId="be38c112-e525-4f1f-8d24-6a2555e7be90" providerId="ADAL" clId="{D9B6DEDF-441E-4542-81D3-C7F19928868D}" dt="2023-08-03T19:04:15.053" v="99"/>
        <pc:sldMkLst>
          <pc:docMk/>
          <pc:sldMk cId="3690281834" sldId="375"/>
        </pc:sldMkLst>
        <pc:spChg chg="mod">
          <ac:chgData name="Viswanatha-Swamy, PK" userId="be38c112-e525-4f1f-8d24-6a2555e7be90" providerId="ADAL" clId="{D9B6DEDF-441E-4542-81D3-C7F19928868D}" dt="2023-08-03T19:03:51.313" v="91" actId="20577"/>
          <ac:spMkLst>
            <pc:docMk/>
            <pc:sldMk cId="3690281834" sldId="375"/>
            <ac:spMk id="12" creationId="{A0D50C87-1C09-438A-9731-6BE1795CE915}"/>
          </ac:spMkLst>
        </pc:spChg>
        <pc:spChg chg="mod">
          <ac:chgData name="Viswanatha-Swamy, PK" userId="be38c112-e525-4f1f-8d24-6a2555e7be90" providerId="ADAL" clId="{D9B6DEDF-441E-4542-81D3-C7F19928868D}" dt="2023-08-03T19:04:02.470" v="98" actId="20577"/>
          <ac:spMkLst>
            <pc:docMk/>
            <pc:sldMk cId="3690281834" sldId="375"/>
            <ac:spMk id="14" creationId="{398C47EB-3F27-41BC-9F96-24F432CDB172}"/>
          </ac:spMkLst>
        </pc:spChg>
        <pc:spChg chg="mod">
          <ac:chgData name="Viswanatha-Swamy, PK" userId="be38c112-e525-4f1f-8d24-6a2555e7be90" providerId="ADAL" clId="{D9B6DEDF-441E-4542-81D3-C7F19928868D}" dt="2023-08-03T19:04:15.053" v="99"/>
          <ac:spMkLst>
            <pc:docMk/>
            <pc:sldMk cId="3690281834" sldId="375"/>
            <ac:spMk id="20" creationId="{64A38818-751E-46AD-A8F6-E9E15957625E}"/>
          </ac:spMkLst>
        </pc:spChg>
      </pc:sldChg>
      <pc:sldChg chg="addSp delSp modSp mod">
        <pc:chgData name="Viswanatha-Swamy, PK" userId="be38c112-e525-4f1f-8d24-6a2555e7be90" providerId="ADAL" clId="{D9B6DEDF-441E-4542-81D3-C7F19928868D}" dt="2023-08-03T19:02:35.348" v="62" actId="14100"/>
        <pc:sldMkLst>
          <pc:docMk/>
          <pc:sldMk cId="361342763" sldId="376"/>
        </pc:sldMkLst>
        <pc:spChg chg="del">
          <ac:chgData name="Viswanatha-Swamy, PK" userId="be38c112-e525-4f1f-8d24-6a2555e7be90" providerId="ADAL" clId="{D9B6DEDF-441E-4542-81D3-C7F19928868D}" dt="2023-08-03T19:01:51.134" v="29" actId="26606"/>
          <ac:spMkLst>
            <pc:docMk/>
            <pc:sldMk cId="361342763" sldId="376"/>
            <ac:spMk id="59" creationId="{42A4FC2C-047E-45A5-965D-8E1E3BF09BC6}"/>
          </ac:spMkLst>
        </pc:spChg>
        <pc:spChg chg="add">
          <ac:chgData name="Viswanatha-Swamy, PK" userId="be38c112-e525-4f1f-8d24-6a2555e7be90" providerId="ADAL" clId="{D9B6DEDF-441E-4542-81D3-C7F19928868D}" dt="2023-08-03T19:01:51.134" v="29" actId="26606"/>
          <ac:spMkLst>
            <pc:docMk/>
            <pc:sldMk cId="361342763" sldId="376"/>
            <ac:spMk id="64" creationId="{AB8C311F-7253-4AED-9701-7FC0708C41C7}"/>
          </ac:spMkLst>
        </pc:spChg>
        <pc:spChg chg="add">
          <ac:chgData name="Viswanatha-Swamy, PK" userId="be38c112-e525-4f1f-8d24-6a2555e7be90" providerId="ADAL" clId="{D9B6DEDF-441E-4542-81D3-C7F19928868D}" dt="2023-08-03T19:01:51.134" v="29" actId="26606"/>
          <ac:spMkLst>
            <pc:docMk/>
            <pc:sldMk cId="361342763" sldId="376"/>
            <ac:spMk id="66" creationId="{E2384209-CB15-4CDF-9D31-C44FD9A3F20D}"/>
          </ac:spMkLst>
        </pc:spChg>
        <pc:spChg chg="add">
          <ac:chgData name="Viswanatha-Swamy, PK" userId="be38c112-e525-4f1f-8d24-6a2555e7be90" providerId="ADAL" clId="{D9B6DEDF-441E-4542-81D3-C7F19928868D}" dt="2023-08-03T19:01:51.134" v="29" actId="26606"/>
          <ac:spMkLst>
            <pc:docMk/>
            <pc:sldMk cId="361342763" sldId="376"/>
            <ac:spMk id="68" creationId="{2633B3B5-CC90-43F0-8714-D31D1F3F0209}"/>
          </ac:spMkLst>
        </pc:spChg>
        <pc:spChg chg="add">
          <ac:chgData name="Viswanatha-Swamy, PK" userId="be38c112-e525-4f1f-8d24-6a2555e7be90" providerId="ADAL" clId="{D9B6DEDF-441E-4542-81D3-C7F19928868D}" dt="2023-08-03T19:01:51.134" v="29" actId="26606"/>
          <ac:spMkLst>
            <pc:docMk/>
            <pc:sldMk cId="361342763" sldId="376"/>
            <ac:spMk id="70" creationId="{A8D57A06-A426-446D-B02C-A2DC6B62E45E}"/>
          </ac:spMkLst>
        </pc:spChg>
        <pc:picChg chg="add mod">
          <ac:chgData name="Viswanatha-Swamy, PK" userId="be38c112-e525-4f1f-8d24-6a2555e7be90" providerId="ADAL" clId="{D9B6DEDF-441E-4542-81D3-C7F19928868D}" dt="2023-08-03T19:02:35.348" v="62" actId="14100"/>
          <ac:picMkLst>
            <pc:docMk/>
            <pc:sldMk cId="361342763" sldId="376"/>
            <ac:picMk id="3" creationId="{108FB2B2-662B-FAB3-C6DD-F9DE493EC780}"/>
          </ac:picMkLst>
        </pc:picChg>
        <pc:picChg chg="del">
          <ac:chgData name="Viswanatha-Swamy, PK" userId="be38c112-e525-4f1f-8d24-6a2555e7be90" providerId="ADAL" clId="{D9B6DEDF-441E-4542-81D3-C7F19928868D}" dt="2023-08-03T19:01:31.109" v="27" actId="478"/>
          <ac:picMkLst>
            <pc:docMk/>
            <pc:sldMk cId="361342763" sldId="376"/>
            <ac:picMk id="4" creationId="{1BCAEB4E-9A01-823B-F8DB-C48C1D6529E7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9D7669-2C4F-4057-B198-13E596C98571}" type="datetimeFigureOut">
              <a:rPr lang="en-IN" smtClean="0"/>
              <a:t>11-09-2023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82B7D9-711A-405B-8AEE-53077CABB92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848803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EDF333-5598-42B8-87A7-C329CD56B1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21A5F5-9D4E-4455-A84C-A7F332E193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05AA70-81B1-41AE-BE68-25B98EAEE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11-09-2023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C1CFF0-1DBA-47E2-8175-CC7B41ADD3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8B4F74-AD48-44D0-8D34-6F4173616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74887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5F7FCC-6594-419A-BB98-2BECB4898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9AED0C-E14E-4A39-8E99-7DA6AB17F6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101C2E-88E6-48DF-9EFA-271D36B1D6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11-09-2023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B371AF-3F00-43C1-9E73-4FD4915AAF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A99758-E251-4CF6-B231-288718CA67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157411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A1008AC-9EBC-47B0-8437-B67DE91A4D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6B989E-0D74-43CD-9C3B-DB709EF6DD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3BD439-7C0A-4D6C-86C4-9F7CE5E987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11-09-2023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9D9B2C-7C30-49BF-9C1F-9CD6FC41B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9B2EFB-E24C-4E54-AFC9-B8E8C9A49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819032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F231E6-5443-4AA3-AF35-743D2853D3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A44070-C23A-445C-A010-7AE9F0BC34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E73BE6-66A3-4147-A0D2-7218B1E3C5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9/11/2023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7C5CE-6FC0-4389-BC69-928B669B7B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A04BDD-31BA-42F8-AC07-AA432D1A53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4449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39AF00-6666-4924-B2B2-158EC3FFF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240510-4965-4A42-813F-CE943D4903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1CF418-03CE-408D-AB70-2E45681A99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9/11/2023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475471-3378-4EC7-BA6C-302F71C38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8213BA-B189-4C45-ABC7-565DECA4E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7579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2974C-2E5F-46B6-81D7-4F439A2710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E25725-D84B-4BD4-B6B1-9DA866B5B9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01E86B-8094-4E5F-A387-C7F5D61103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9/11/2023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A64F4C-5785-400D-A6B5-722261C6C5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77F876-7948-4C01-9C61-9A34557F7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0203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EABCBA-D57C-410B-9E8F-5DB2F99FC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A4C1ED-9023-47F1-8154-8AD92C15D8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F682EF-4D37-4CE9-9806-441A29B455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5A946A-7DEC-42B4-A9EF-7EE9542EC1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9/11/2023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79B668-9614-4B6C-8965-27D8291ABE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039344-5D03-4B71-9A39-7CEE8D0AF2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0218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37CC16-751E-45CE-8B20-D801BE667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AFAE42-400F-408E-B803-165E3AB4EC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21D1B6-DA9A-45F5-A531-3F51737905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5E24989-2986-47E2-AC77-884518ED08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64B27D4-4CE4-4D07-A0F7-6A765E2492D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A9707D8-969F-4A6C-8EA4-7421F0FB65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9/11/2023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C50958C-A306-4DF9-A909-B5F4CF79A4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7E46E50-BBDC-404E-AF8A-956D030D9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8105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2D5B5-E9A7-4B0E-87BB-5435D8F38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D70C690-C8C6-4B8D-9073-A60AF04438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9/11/2023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C517E6-4B74-4F80-8CC3-6E1769A840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759526-81FF-4CB4-AFE8-6A1214432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39978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E2CF4F-D6A2-44BE-AC19-A4ABD7BBAB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9/11/2023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7ACA0AD-6E45-4E10-A6FB-6C1B23312D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44239B-B57B-417D-B440-854802FD8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20186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FD882-C930-4B4C-9938-E09B50CD5D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A7784-4CDD-4D92-91F8-6CBADB1978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A8964D-E4C5-4993-8F74-7762977F67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15E2F7-4478-4271-A63C-E27E090673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9/11/2023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542CFE-28C8-447C-937A-71C25C7E0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8D11FA-7660-4030-9D34-794E507D3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1493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1C7FDB-6606-4E7C-94C9-947DD9A1BF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06F8F4-F488-45D8-B6E3-806C23E9B7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C2C2DB-33C3-4B87-81E0-DDC2A81B1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11-09-2023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0CC2A5-ABAB-423C-9E5C-0304DE85B5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259F18-9351-453A-A1D2-10BD3E358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8405635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94AB5-2979-42F7-9874-A1D6463754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10CB254-3DEE-4069-B7C5-82FE1FBF73E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A44E22-BB13-4F2F-BACE-77872EFADA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543768-7689-4FE9-A9D2-CC79D2E25C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9/11/2023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2CB605-6208-4F02-AEC0-2E56C5DF3E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230DD9-B55F-4C26-8B5E-CAF936264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90767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204A7-439F-46B6-A0EC-2DC07EF21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7FB71E4-4F23-46F4-9D47-B359368DE2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52FD8C-5EBF-433F-B349-A81DC91422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9/11/2023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9C851C-4065-4776-9857-36A9A8038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A70A2E-21BC-4D71-945F-5C7251D52B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58634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CA94CF7-F004-4378-B042-EA3EFD1E962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11163A-594E-4ECF-99CC-FDE0A48BAF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A0A7B3-4708-46B7-A30A-9330A6D35F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9/11/2023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A052B7-214E-4A14-839F-93C75D2EA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3295A4-4D80-44DE-B490-D413DD0A8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44168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997B0-F87C-48C5-82AE-40756E436AED}" type="datetime1">
              <a:rPr lang="en-US" smtClean="0"/>
              <a:t>9/11/2023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2405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D4B01-752C-4C35-AEA2-5921A689F5A7}" type="datetime1">
              <a:rPr lang="en-US" smtClean="0"/>
              <a:t>9/11/2023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46528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4A512-7248-406B-86BF-E296AD55CF49}" type="datetime1">
              <a:rPr lang="en-US" smtClean="0"/>
              <a:t>9/11/2023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13209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537D5-E3DE-4105-B0AC-38A21365C197}" type="datetime1">
              <a:rPr lang="en-US" smtClean="0"/>
              <a:t>9/11/2023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65575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D058F-09DF-4993-AE53-E92A7689CEAD}" type="datetime1">
              <a:rPr lang="en-US" smtClean="0"/>
              <a:t>9/11/2023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03599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471B3-D8DD-4988-8C26-A807F755DEAD}" type="datetime1">
              <a:rPr lang="en-US" smtClean="0"/>
              <a:t>9/11/2023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18785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378E2-22D8-4882-8104-F807B0E62B4E}" type="datetime1">
              <a:rPr lang="en-US" smtClean="0"/>
              <a:t>9/11/2023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9940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28A6C5-13B1-4A9E-95FB-6F2A7E45E8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2ACCB8-B884-41FE-A25E-4111CC4939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A7648F-A657-4046-9573-F7D2EE9D15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11-09-2023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BA5E06-931F-40D3-B2A1-B7633708BA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A5CD41-9A4D-420C-B36E-764A0502D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727491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AD5AE-3C5E-4251-B769-B6224CE8598B}" type="datetime1">
              <a:rPr lang="en-US" smtClean="0"/>
              <a:t>9/11/2023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50576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12CFE-F8CF-4D2A-A9FF-4F2C30305432}" type="datetime1">
              <a:rPr lang="en-US" smtClean="0"/>
              <a:t>9/11/2023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96589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66C03-75DE-431E-8229-7D31A04DF7BD}" type="datetime1">
              <a:rPr lang="en-US" smtClean="0"/>
              <a:t>9/11/2023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27356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9318F-E85C-4A65-9BDD-82F2415695D3}" type="datetime1">
              <a:rPr lang="en-US" smtClean="0"/>
              <a:t>9/11/2023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3244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E13CA-BD8E-4B17-90EB-39F02FAB5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DDB38F-C1F3-45C8-A595-5B9252153F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FA9191-D90F-4B4D-81A3-BFEC26C1F6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984496-44FD-4EAC-9D74-9DC85FF1F4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11-09-2023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2EEC51-E70E-43D4-8C70-0D47554273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216008-DFFD-42B7-9E48-0C74419CF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40526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D9FFA6-4F27-42A7-A68B-E368F6172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F4F139-649D-4D55-AC6E-C20F2C9AFB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A6423A-8D81-4795-B7D8-872AB4D880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600BAAC-3658-4BA9-A4E9-56A7A6BC60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5061876-0FAF-4974-95B9-1B4ED375821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CF5DC37-C001-4D88-B260-AC572E4A3D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11-09-2023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5C96B7B-9DB1-4C5C-A122-3E87357194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39450F1-2077-468C-928F-467F1C4B0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432021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9F777-0A8C-49B9-B00E-85B0B7518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4787D47-B970-4C7D-B523-C831DE7B06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11-09-2023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988A02-54A2-4FE7-A1F5-69F038FB6A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54E259-C64C-4E6B-B51E-4F371A82F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109811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BE8825A-6A73-4F59-AFBC-523CC985B9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11-09-2023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0017D7D-F8A0-4AA6-A00D-DF4A221E9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0FB229-DED6-4805-859B-C7E37ED90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410032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5559A-BCE3-4393-AC4F-959DF83CA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D73534-0C2D-4A16-857A-F2E6AFB35C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9DFE63-AC5D-4BA8-9C66-78305EEE78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8F88A7-516F-4CC6-AC63-FFE3342FFB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11-09-2023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D4E72E-9D2D-4219-BC69-95A7425AE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F9EA2D-57D8-4927-BFCA-5C0486E190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251305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DFAC55-95A3-4F2E-82CD-1465AEA7A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FDBA952-BF95-4434-B31B-F97D2B59E9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E41DB1-749F-445B-8610-0AB71EA223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7BA59D-9052-42C8-A24F-8167070B5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11-09-2023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3A8D49-3EEA-4136-9392-E4975C1FA1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BFA8FA-2360-4256-A57D-20C05BC1A3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628984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F4E0D5E-95DB-42D1-8347-19585A2F9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F25771-0388-4425-BBF1-28218D1FFA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73EDFE-7B02-43D5-8ACD-A824FF1405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AFDAC1-E73E-4D41-B9D9-D9AB5226AECC}" type="datetimeFigureOut">
              <a:rPr lang="en-IN" smtClean="0"/>
              <a:t>11-09-2023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EE3CFE-5752-45E0-B564-7116D9AC12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9F177B-8134-41AB-B2F9-17DBF9FB99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763479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DFFA692-9188-43AA-9D56-0A5E3E6188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B02452-6EFC-4774-8D83-49EB984592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6E5817-49AE-4F39-8899-BEF6448907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55C9EC-A943-4027-9290-5A7F0DEB51E2}" type="datetimeFigureOut">
              <a:rPr lang="en-US" smtClean="0"/>
              <a:t>9/11/2023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C66E38-BF71-40FB-8C7F-6B0CBF0AB7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EFC812-A394-408F-9672-3331C26DDF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818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C3C3A3-B174-4863-A76B-003903AD383A}" type="datetime1">
              <a:rPr lang="en-US" smtClean="0"/>
              <a:t>9/11/2023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meetup.com/dot-net-learners-house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87482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vishipayyallore" TargetMode="External"/><Relationship Id="rId2" Type="http://schemas.openxmlformats.org/officeDocument/2006/relationships/hyperlink" Target="https://www.linkedin.com/in/viswanatha-swamy-b57326128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13" Type="http://schemas.openxmlformats.org/officeDocument/2006/relationships/image" Target="../media/image24.png"/><Relationship Id="rId3" Type="http://schemas.openxmlformats.org/officeDocument/2006/relationships/image" Target="../media/image14.svg"/><Relationship Id="rId7" Type="http://schemas.openxmlformats.org/officeDocument/2006/relationships/image" Target="../media/image18.jpeg"/><Relationship Id="rId12" Type="http://schemas.openxmlformats.org/officeDocument/2006/relationships/image" Target="../media/image23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sv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25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9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9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9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9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9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6.png"/><Relationship Id="rId7" Type="http://schemas.openxmlformats.org/officeDocument/2006/relationships/image" Target="../media/image5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11" Type="http://schemas.openxmlformats.org/officeDocument/2006/relationships/image" Target="../media/image61.png"/><Relationship Id="rId5" Type="http://schemas.openxmlformats.org/officeDocument/2006/relationships/image" Target="../media/image45.png"/><Relationship Id="rId10" Type="http://schemas.openxmlformats.org/officeDocument/2006/relationships/image" Target="../media/image60.png"/><Relationship Id="rId4" Type="http://schemas.openxmlformats.org/officeDocument/2006/relationships/image" Target="../media/image44.png"/><Relationship Id="rId9" Type="http://schemas.openxmlformats.org/officeDocument/2006/relationships/image" Target="../media/image46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56.png"/><Relationship Id="rId7" Type="http://schemas.openxmlformats.org/officeDocument/2006/relationships/image" Target="../media/image5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Relationship Id="rId9" Type="http://schemas.openxmlformats.org/officeDocument/2006/relationships/image" Target="../media/image61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hyperlink" Target="http://www.flickr.com/photos/ccacnorthlib/4131838228" TargetMode="External"/><Relationship Id="rId13" Type="http://schemas.openxmlformats.org/officeDocument/2006/relationships/hyperlink" Target="http://englishedrissis.blogspot.com/2011/04/world-book-day.html" TargetMode="External"/><Relationship Id="rId18" Type="http://schemas.openxmlformats.org/officeDocument/2006/relationships/hyperlink" Target="https://www.pexels.com/photo/pile-of-five-books-51342/" TargetMode="External"/><Relationship Id="rId3" Type="http://schemas.openxmlformats.org/officeDocument/2006/relationships/hyperlink" Target="https://freephotoshop.org/2011/01/apple-and-books-free-picture/" TargetMode="External"/><Relationship Id="rId21" Type="http://schemas.openxmlformats.org/officeDocument/2006/relationships/image" Target="../media/image70.jpg"/><Relationship Id="rId7" Type="http://schemas.openxmlformats.org/officeDocument/2006/relationships/image" Target="../media/image64.jpg"/><Relationship Id="rId12" Type="http://schemas.openxmlformats.org/officeDocument/2006/relationships/image" Target="../media/image66.jpg"/><Relationship Id="rId17" Type="http://schemas.openxmlformats.org/officeDocument/2006/relationships/image" Target="../media/image68.jpeg"/><Relationship Id="rId25" Type="http://schemas.openxmlformats.org/officeDocument/2006/relationships/hyperlink" Target="https://pixabay.com/en/books-education-school-literature-683897/" TargetMode="External"/><Relationship Id="rId2" Type="http://schemas.openxmlformats.org/officeDocument/2006/relationships/image" Target="../media/image62.jpeg"/><Relationship Id="rId16" Type="http://schemas.openxmlformats.org/officeDocument/2006/relationships/hyperlink" Target="http://myedmondsnews.com/2011/12/edmonds-booktalk-my-nine-favorite-books-of-the-year/" TargetMode="External"/><Relationship Id="rId20" Type="http://schemas.openxmlformats.org/officeDocument/2006/relationships/hyperlink" Target="https://pixabay.com/en/books-book-literature-education-315393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ixabay.com/en/books-reading-shelf-923898/" TargetMode="External"/><Relationship Id="rId11" Type="http://schemas.openxmlformats.org/officeDocument/2006/relationships/hyperlink" Target="https://creativecommons.org/licenses/by-sa/3.0/" TargetMode="External"/><Relationship Id="rId24" Type="http://schemas.openxmlformats.org/officeDocument/2006/relationships/image" Target="../media/image71.jpg"/><Relationship Id="rId5" Type="http://schemas.openxmlformats.org/officeDocument/2006/relationships/image" Target="../media/image63.jpg"/><Relationship Id="rId15" Type="http://schemas.openxmlformats.org/officeDocument/2006/relationships/image" Target="../media/image67.jpg"/><Relationship Id="rId23" Type="http://schemas.openxmlformats.org/officeDocument/2006/relationships/hyperlink" Target="https://creativecommons.org/licenses/by-nc-nd/3.0/" TargetMode="External"/><Relationship Id="rId10" Type="http://schemas.openxmlformats.org/officeDocument/2006/relationships/hyperlink" Target="http://saltyselections.blogspot.com/2010/06/ufo-search-engine-ebooks-manuals.html" TargetMode="External"/><Relationship Id="rId19" Type="http://schemas.openxmlformats.org/officeDocument/2006/relationships/image" Target="../media/image69.jpg"/><Relationship Id="rId4" Type="http://schemas.openxmlformats.org/officeDocument/2006/relationships/hyperlink" Target="https://creativecommons.org/licenses/by/3.0/" TargetMode="External"/><Relationship Id="rId9" Type="http://schemas.openxmlformats.org/officeDocument/2006/relationships/image" Target="../media/image65.jpg"/><Relationship Id="rId14" Type="http://schemas.openxmlformats.org/officeDocument/2006/relationships/hyperlink" Target="https://creativecommons.org/licenses/by-nc-sa/3.0/" TargetMode="External"/><Relationship Id="rId22" Type="http://schemas.openxmlformats.org/officeDocument/2006/relationships/hyperlink" Target="http://ponderingtwo.blogspot.com/2013/09/seven-books-in-my-to-read-list.html" TargetMode="Externa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svg"/><Relationship Id="rId13" Type="http://schemas.openxmlformats.org/officeDocument/2006/relationships/image" Target="../media/image76.png"/><Relationship Id="rId3" Type="http://schemas.openxmlformats.org/officeDocument/2006/relationships/image" Target="../media/image22.png"/><Relationship Id="rId7" Type="http://schemas.openxmlformats.org/officeDocument/2006/relationships/image" Target="../media/image72.png"/><Relationship Id="rId12" Type="http://schemas.openxmlformats.org/officeDocument/2006/relationships/image" Target="../media/image14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svg"/><Relationship Id="rId11" Type="http://schemas.openxmlformats.org/officeDocument/2006/relationships/image" Target="../media/image13.png"/><Relationship Id="rId5" Type="http://schemas.openxmlformats.org/officeDocument/2006/relationships/image" Target="../media/image24.png"/><Relationship Id="rId10" Type="http://schemas.openxmlformats.org/officeDocument/2006/relationships/image" Target="../media/image75.svg"/><Relationship Id="rId4" Type="http://schemas.openxmlformats.org/officeDocument/2006/relationships/image" Target="../media/image23.svg"/><Relationship Id="rId9" Type="http://schemas.openxmlformats.org/officeDocument/2006/relationships/image" Target="../media/image74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vishipayyallore" TargetMode="External"/><Relationship Id="rId2" Type="http://schemas.openxmlformats.org/officeDocument/2006/relationships/hyperlink" Target="https://www.linkedin.com/in/viswanatha-swamy-b57326128/" TargetMode="Externa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REST Web API using </a:t>
            </a:r>
            <a:r>
              <a:rPr lang="en-US" b="1" dirty="0" err="1">
                <a:latin typeface="Verdana" panose="020B0604030504040204" pitchFamily="34" charset="0"/>
                <a:ea typeface="Verdana" panose="020B0604030504040204" pitchFamily="34" charset="0"/>
              </a:rPr>
              <a:t>.Net</a:t>
            </a:r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 5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6383046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27374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26-Dec-2020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27374"/>
            <a:ext cx="2743200" cy="365125"/>
          </a:xfrm>
        </p:spPr>
        <p:txBody>
          <a:bodyPr/>
          <a:lstStyle/>
          <a:p>
            <a:fld id="{30AF63FB-5233-4811-A918-B572E3A55817}" type="slidenum">
              <a:rPr lang="en-IN" b="1" smtClean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fld>
            <a:endParaRPr lang="en-IN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642884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Dot Net Learners House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6D3FFE0-09D7-4D0A-944C-07093B48DCE2}"/>
              </a:ext>
            </a:extLst>
          </p:cNvPr>
          <p:cNvSpPr txBox="1"/>
          <p:nvPr/>
        </p:nvSpPr>
        <p:spPr>
          <a:xfrm>
            <a:off x="6336049" y="5554714"/>
            <a:ext cx="5766707" cy="73866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Viswanatha Swamy</a:t>
            </a:r>
          </a:p>
          <a:p>
            <a:r>
              <a:rPr lang="en-US" sz="12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LinkedIn:</a:t>
            </a:r>
            <a:r>
              <a:rPr lang="en-US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IN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https://www.linkedin.com/in/viswanatha-swamy-b57326128/</a:t>
            </a:r>
            <a:endParaRPr lang="en-US" sz="1200" dirty="0">
              <a:solidFill>
                <a:srgbClr val="00B0F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sz="12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Twitter:</a:t>
            </a:r>
            <a:r>
              <a:rPr lang="en-US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IN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https://twitter.com/vishipayyallore</a:t>
            </a:r>
            <a:endParaRPr lang="en-US" sz="1200" dirty="0">
              <a:solidFill>
                <a:srgbClr val="00B0F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5E6ED544-777E-4380-98FD-34EFFC1E5C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73" y="579364"/>
            <a:ext cx="7171041" cy="182133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5381175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B8223EB-9A44-56EF-99C7-F896E9FBC5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12" y="176690"/>
            <a:ext cx="8382726" cy="6523285"/>
          </a:xfrm>
          <a:prstGeom prst="rect">
            <a:avLst/>
          </a:prstGeom>
          <a:solidFill>
            <a:srgbClr val="002060"/>
          </a:solidFill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3340634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D64DDD20-81A2-5A04-4A1F-524E00A1E1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8494" y="3302513"/>
            <a:ext cx="720000" cy="7200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F95A9C09-0A56-6019-BAF4-C694F268AE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43894" y="3298376"/>
            <a:ext cx="720000" cy="720000"/>
          </a:xfrm>
          <a:prstGeom prst="rect">
            <a:avLst/>
          </a:prstGeom>
        </p:spPr>
      </p:pic>
      <p:pic>
        <p:nvPicPr>
          <p:cNvPr id="1026" name="Picture 2" descr="Blazor now in official preview! - .NET Blog">
            <a:extLst>
              <a:ext uri="{FF2B5EF4-FFF2-40B4-BE49-F238E27FC236}">
                <a16:creationId xmlns:a16="http://schemas.microsoft.com/office/drawing/2014/main" id="{B5165BC3-3AD5-0187-AD8B-0ED042B58B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494" y="3843102"/>
            <a:ext cx="324000" cy="3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833294D-C183-6099-F7BF-B24AFBA5BA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494" y="1422259"/>
            <a:ext cx="324000" cy="3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# - Visual Studio Marketplace">
            <a:extLst>
              <a:ext uri="{FF2B5EF4-FFF2-40B4-BE49-F238E27FC236}">
                <a16:creationId xmlns:a16="http://schemas.microsoft.com/office/drawing/2014/main" id="{B4F1588C-47D9-6397-C0EE-8847DA414A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6462" y="3856376"/>
            <a:ext cx="324000" cy="3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52D6B27E-72FE-B740-06AE-0E3C486BB8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78462" y="3307901"/>
            <a:ext cx="720000" cy="720000"/>
          </a:xfrm>
          <a:prstGeom prst="rect">
            <a:avLst/>
          </a:prstGeom>
        </p:spPr>
      </p:pic>
      <p:pic>
        <p:nvPicPr>
          <p:cNvPr id="1032" name="Picture 8" descr="Postman - YouTube">
            <a:extLst>
              <a:ext uri="{FF2B5EF4-FFF2-40B4-BE49-F238E27FC236}">
                <a16:creationId xmlns:a16="http://schemas.microsoft.com/office/drawing/2014/main" id="{253313BA-6FB6-EEDC-E5EE-748C3DEB46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8462" y="5428736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Azure OpenAI Service – Advanced Language Models | Microsoft Azure">
            <a:extLst>
              <a:ext uri="{FF2B5EF4-FFF2-40B4-BE49-F238E27FC236}">
                <a16:creationId xmlns:a16="http://schemas.microsoft.com/office/drawing/2014/main" id="{8E72788F-668B-B4B7-0F7F-08A62FFEC3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7239" y="666259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D6FB6BBD-D04F-E2B2-3B82-CD4E8951527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597199" y="1422259"/>
            <a:ext cx="324000" cy="32400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85C9D477-DED3-500F-A196-7B9989C3158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08494" y="5458543"/>
            <a:ext cx="720000" cy="72000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7B34C66B-1798-7737-921E-7D5B6853EF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8494" y="841749"/>
            <a:ext cx="720000" cy="720000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9F6D47A-8D24-9FB3-B8E1-D194BB1FCEE4}"/>
              </a:ext>
            </a:extLst>
          </p:cNvPr>
          <p:cNvCxnSpPr>
            <a:stCxn id="18" idx="0"/>
            <a:endCxn id="7" idx="2"/>
          </p:cNvCxnSpPr>
          <p:nvPr/>
        </p:nvCxnSpPr>
        <p:spPr>
          <a:xfrm flipV="1">
            <a:off x="668494" y="4022513"/>
            <a:ext cx="0" cy="14360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E5CDA58-5C3C-6DB2-04C5-95DAB43D04CA}"/>
              </a:ext>
            </a:extLst>
          </p:cNvPr>
          <p:cNvCxnSpPr>
            <a:stCxn id="7" idx="0"/>
            <a:endCxn id="19" idx="2"/>
          </p:cNvCxnSpPr>
          <p:nvPr/>
        </p:nvCxnSpPr>
        <p:spPr>
          <a:xfrm flipV="1">
            <a:off x="668494" y="1561749"/>
            <a:ext cx="0" cy="17407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09C174C-9D2B-CEA7-C2A8-1DCA17FB5023}"/>
              </a:ext>
            </a:extLst>
          </p:cNvPr>
          <p:cNvCxnSpPr>
            <a:cxnSpLocks/>
          </p:cNvCxnSpPr>
          <p:nvPr/>
        </p:nvCxnSpPr>
        <p:spPr>
          <a:xfrm>
            <a:off x="1114219" y="1087449"/>
            <a:ext cx="1888745" cy="45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76B41FB-0719-1E39-A563-9DE0A420D1CE}"/>
              </a:ext>
            </a:extLst>
          </p:cNvPr>
          <p:cNvCxnSpPr>
            <a:endCxn id="9" idx="1"/>
          </p:cNvCxnSpPr>
          <p:nvPr/>
        </p:nvCxnSpPr>
        <p:spPr>
          <a:xfrm>
            <a:off x="866494" y="1422259"/>
            <a:ext cx="2277400" cy="22361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85C4CE0-DAC5-79AD-F792-B649004D0D70}"/>
              </a:ext>
            </a:extLst>
          </p:cNvPr>
          <p:cNvCxnSpPr>
            <a:stCxn id="15" idx="1"/>
            <a:endCxn id="9" idx="3"/>
          </p:cNvCxnSpPr>
          <p:nvPr/>
        </p:nvCxnSpPr>
        <p:spPr>
          <a:xfrm flipH="1" flipV="1">
            <a:off x="3863894" y="3658376"/>
            <a:ext cx="2514568" cy="95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4A3684A-C984-C51C-43CD-EC28FACC6F7D}"/>
              </a:ext>
            </a:extLst>
          </p:cNvPr>
          <p:cNvCxnSpPr>
            <a:cxnSpLocks/>
          </p:cNvCxnSpPr>
          <p:nvPr/>
        </p:nvCxnSpPr>
        <p:spPr>
          <a:xfrm>
            <a:off x="1095169" y="1239849"/>
            <a:ext cx="1888745" cy="4510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FAFD2EDC-5192-9F22-F68F-F49A8F5260E8}"/>
              </a:ext>
            </a:extLst>
          </p:cNvPr>
          <p:cNvSpPr>
            <a:spLocks noChangeAspect="1"/>
          </p:cNvSpPr>
          <p:nvPr/>
        </p:nvSpPr>
        <p:spPr>
          <a:xfrm>
            <a:off x="714244" y="4741391"/>
            <a:ext cx="216000" cy="21600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  <a:endParaRPr lang="en-IN" sz="12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1854078-5690-A421-AED6-7121AB2D1604}"/>
              </a:ext>
            </a:extLst>
          </p:cNvPr>
          <p:cNvSpPr>
            <a:spLocks noChangeAspect="1"/>
          </p:cNvSpPr>
          <p:nvPr/>
        </p:nvSpPr>
        <p:spPr>
          <a:xfrm>
            <a:off x="5013178" y="3370376"/>
            <a:ext cx="216000" cy="21600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Verdana" panose="020B0604030504040204" pitchFamily="34" charset="0"/>
                <a:ea typeface="Verdana" panose="020B0604030504040204" pitchFamily="34" charset="0"/>
              </a:rPr>
              <a:t>6</a:t>
            </a:r>
            <a:endParaRPr lang="en-IN" sz="12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F890C461-6189-805A-BAC9-A15CC5777841}"/>
              </a:ext>
            </a:extLst>
          </p:cNvPr>
          <p:cNvSpPr>
            <a:spLocks noChangeAspect="1"/>
          </p:cNvSpPr>
          <p:nvPr/>
        </p:nvSpPr>
        <p:spPr>
          <a:xfrm>
            <a:off x="704719" y="2398241"/>
            <a:ext cx="216000" cy="21600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Verdana" panose="020B0604030504040204" pitchFamily="34" charset="0"/>
                <a:ea typeface="Verdana" panose="020B0604030504040204" pitchFamily="34" charset="0"/>
              </a:rPr>
              <a:t>2</a:t>
            </a:r>
            <a:endParaRPr lang="en-IN" sz="12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3CBF5740-0D7A-48E4-5763-2D9FC7D0EBFB}"/>
              </a:ext>
            </a:extLst>
          </p:cNvPr>
          <p:cNvSpPr>
            <a:spLocks noChangeAspect="1"/>
          </p:cNvSpPr>
          <p:nvPr/>
        </p:nvSpPr>
        <p:spPr>
          <a:xfrm>
            <a:off x="1864866" y="794723"/>
            <a:ext cx="216000" cy="21600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Verdana" panose="020B0604030504040204" pitchFamily="34" charset="0"/>
                <a:ea typeface="Verdana" panose="020B0604030504040204" pitchFamily="34" charset="0"/>
              </a:rPr>
              <a:t>3</a:t>
            </a:r>
            <a:endParaRPr lang="en-IN" sz="12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99C30FB-A9B5-897B-8572-8D42D8F7115B}"/>
              </a:ext>
            </a:extLst>
          </p:cNvPr>
          <p:cNvSpPr>
            <a:spLocks noChangeAspect="1"/>
          </p:cNvSpPr>
          <p:nvPr/>
        </p:nvSpPr>
        <p:spPr>
          <a:xfrm>
            <a:off x="1864866" y="1318641"/>
            <a:ext cx="216000" cy="21600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Verdana" panose="020B0604030504040204" pitchFamily="34" charset="0"/>
                <a:ea typeface="Verdana" panose="020B0604030504040204" pitchFamily="34" charset="0"/>
              </a:rPr>
              <a:t>4</a:t>
            </a:r>
            <a:endParaRPr lang="en-IN" sz="12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765E3BAF-7E83-7A9B-EED8-F57FC59BF5C8}"/>
              </a:ext>
            </a:extLst>
          </p:cNvPr>
          <p:cNvSpPr>
            <a:spLocks noChangeAspect="1"/>
          </p:cNvSpPr>
          <p:nvPr/>
        </p:nvSpPr>
        <p:spPr>
          <a:xfrm>
            <a:off x="1864866" y="2143042"/>
            <a:ext cx="216000" cy="21600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Verdana" panose="020B0604030504040204" pitchFamily="34" charset="0"/>
                <a:ea typeface="Verdana" panose="020B0604030504040204" pitchFamily="34" charset="0"/>
              </a:rPr>
              <a:t>5</a:t>
            </a:r>
            <a:endParaRPr lang="en-IN" sz="12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A11A451D-0AEC-DCE7-5BA5-E5BC5701476D}"/>
              </a:ext>
            </a:extLst>
          </p:cNvPr>
          <p:cNvCxnSpPr>
            <a:stCxn id="1032" idx="0"/>
            <a:endCxn id="15" idx="2"/>
          </p:cNvCxnSpPr>
          <p:nvPr/>
        </p:nvCxnSpPr>
        <p:spPr>
          <a:xfrm flipV="1">
            <a:off x="6738462" y="4027901"/>
            <a:ext cx="0" cy="14008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98135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4" name="Rectangle 63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8FB2B2-662B-FAB3-C6DD-F9DE493EC7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4" y="28575"/>
            <a:ext cx="12068176" cy="6781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427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https://bit.ly/3D1iGsd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Azure OpenAI – Mini Project - Python/C#/Angular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Wed, Aug 07,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Azure OpenAI – Mini Project - Python/C#/Angular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6902818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https://bit.ly/3Ozi2si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Hands on with Amazon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SageMaker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 Studio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AutoML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Wed, Jul 31,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Hands on with Amazon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SageMaker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 Studio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AutoML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1599518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 descr="A screenshot of a computer screen&#10;&#10;Description automatically generated with medium confidence">
            <a:extLst>
              <a:ext uri="{FF2B5EF4-FFF2-40B4-BE49-F238E27FC236}">
                <a16:creationId xmlns:a16="http://schemas.microsoft.com/office/drawing/2014/main" id="{1BCAEB4E-9A01-823B-F8DB-C48C1D6529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898" r="531" b="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3147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https://bit.ly/3D1iGsd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Azure OpenAI - Prompt Engineering - Studio/Postman/Python/C#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Wed, Jun 05,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Azure OpenAI - Prompt Engineering - Studio/Postman/Python/C#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2212443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270327-57FE-CE14-73B6-E33C189760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57150"/>
            <a:ext cx="12020550" cy="674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2961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6E73FF-B962-F5A0-66A1-3F43D7A929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5" y="123825"/>
            <a:ext cx="12039600" cy="6648450"/>
          </a:xfrm>
          <a:prstGeom prst="rect">
            <a:avLst/>
          </a:prstGeom>
        </p:spPr>
      </p:pic>
      <p:pic>
        <p:nvPicPr>
          <p:cNvPr id="4" name="Picture 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72060B5B-3B0A-7E59-94C7-0ED12F3F8A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32" y="133977"/>
            <a:ext cx="12079643" cy="6648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1977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https://bit.ly/42kUT0w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Azure OpenAI - Completion using Postman/Python/C# .NET 7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Wed, </a:t>
            </a:r>
            <a:r>
              <a:rPr kumimoji="0" lang="en-US" sz="2000" b="0" i="0" u="none" strike="noStrike" kern="1200" cap="none" spc="136" normalizeH="0" baseline="0" noProof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Jun 07, </a:t>
            </a: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Azure OpenAI - Completion using Postman/Python/C# .NET 7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6522533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2023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Dot Net Learners House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Apologize if I do any mistake.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be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</p:txBody>
      </p:sp>
    </p:spTree>
    <p:extLst>
      <p:ext uri="{BB962C8B-B14F-4D97-AF65-F5344CB8AC3E}">
        <p14:creationId xmlns:p14="http://schemas.microsoft.com/office/powerpoint/2010/main" val="38873442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4" name="Rectangle 53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D3D162FC-2DB8-CA7F-E20A-EDABB85EAA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553" y="133166"/>
            <a:ext cx="11860567" cy="6587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06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https://bit.ly/43vB5Zs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Hands-On - Getting Started with Amazon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SageMaker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 Canvas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Wed, May 31,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Hands-On - Getting Started with Amazon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SageMaker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 Canvas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5213743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6E73FF-B962-F5A0-66A1-3F43D7A929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5" y="123825"/>
            <a:ext cx="12039600" cy="664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3959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https://bit.ly/42QFKoV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Hands-On - Getting Started with Azure OpenAI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Sat, May 20,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Hands-On - Getting Started with Azure OpenAI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42085782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CB31A6-5F73-7031-AEA3-5E93415EAD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4510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https://bit.ly/3H639K8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.NET 7 on AWS - Containerize .NET 7 and Angular 15 App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Sun, Aar 23,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.NET 7 on AWS - Containerize .NET 7 and Angular 15 App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1726891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2215C6C6-E45C-4179-9FC1-E8A4C1D47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FE9FE4C-C9E0-4C54-8010-EA9D29CD4D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1564726" y="1890469"/>
            <a:ext cx="5860051" cy="2079143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56FAD6EF-0374-46BD-901E-E901DCA01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04847ABE-275E-4DCA-B164-A672D517F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3776B14B-F2F4-4825-8DA8-8C7A0F2B3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466344"/>
            <a:ext cx="11111729" cy="591782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951EA86-89C8-94A8-EB7C-84E41D5B49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7111"/>
          <a:stretch/>
        </p:blipFill>
        <p:spPr>
          <a:xfrm>
            <a:off x="838200" y="704765"/>
            <a:ext cx="10628376" cy="5440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6774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822D52C-648F-46A8-1CC5-5CD4BF12C6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78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8124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http://bit.ly/3ZtFE3U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.NET 7 on AWS - MS SQL Server 2022 on AWS ECS using Fargate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Wed, Mar 29,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.NET 7 on AWS - MS SQL Server 2022 on AWS ECS using Fargate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9366098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5E04C9F-EFED-E262-35C7-F6EA5C51CF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828800" y="2002536"/>
            <a:ext cx="4114800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1100">
                <a:solidFill>
                  <a:srgbClr val="FFFFFF"/>
                </a:solidFill>
              </a:rPr>
              <a:t>meetup.com/dot-net-learners-house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18EB21-EB53-AB20-3D67-6FE0389684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56" b="-1"/>
          <a:stretch/>
        </p:blipFill>
        <p:spPr>
          <a:xfrm>
            <a:off x="123825" y="127698"/>
            <a:ext cx="11906250" cy="6602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5993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4C2066F-F20F-748C-58BF-DFE56D3E9A1B}"/>
              </a:ext>
            </a:extLst>
          </p:cNvPr>
          <p:cNvSpPr/>
          <p:nvPr/>
        </p:nvSpPr>
        <p:spPr>
          <a:xfrm>
            <a:off x="858416" y="1660849"/>
            <a:ext cx="1418253" cy="1026367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Source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8517810-32B1-D4CB-C3EB-F7FE0E5AD554}"/>
              </a:ext>
            </a:extLst>
          </p:cNvPr>
          <p:cNvSpPr/>
          <p:nvPr/>
        </p:nvSpPr>
        <p:spPr>
          <a:xfrm>
            <a:off x="3427443" y="1660849"/>
            <a:ext cx="1418253" cy="1026367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Compiler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32F454E-9832-2432-FFEB-9C91577B3948}"/>
              </a:ext>
            </a:extLst>
          </p:cNvPr>
          <p:cNvSpPr/>
          <p:nvPr/>
        </p:nvSpPr>
        <p:spPr>
          <a:xfrm>
            <a:off x="5893836" y="1660848"/>
            <a:ext cx="1418253" cy="1026367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IL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C953F35-B4FA-D35F-1FD0-BD06830626A5}"/>
              </a:ext>
            </a:extLst>
          </p:cNvPr>
          <p:cNvSpPr/>
          <p:nvPr/>
        </p:nvSpPr>
        <p:spPr>
          <a:xfrm>
            <a:off x="8313572" y="1660847"/>
            <a:ext cx="1418253" cy="102636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JIT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955A7C8-E051-7994-E74E-EAE9909677B1}"/>
              </a:ext>
            </a:extLst>
          </p:cNvPr>
          <p:cNvSpPr/>
          <p:nvPr/>
        </p:nvSpPr>
        <p:spPr>
          <a:xfrm>
            <a:off x="10322763" y="1660847"/>
            <a:ext cx="1418253" cy="102636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0101</a:t>
            </a:r>
          </a:p>
        </p:txBody>
      </p:sp>
    </p:spTree>
    <p:extLst>
      <p:ext uri="{BB962C8B-B14F-4D97-AF65-F5344CB8AC3E}">
        <p14:creationId xmlns:p14="http://schemas.microsoft.com/office/powerpoint/2010/main" val="23596121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69DA3F0-1CCD-ABAE-BDD2-0747DC21C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meetup.com/dot-net-learners-house</a:t>
            </a: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0B2EF1F-41A1-813E-6ED3-6065A7C867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32" y="71024"/>
            <a:ext cx="12129856" cy="669484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4478094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http://bit.ly/3KHHb2z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Minimal API Swagger, Repository, Business, and GitHub Actions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Sunday, Mar 12,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Minimal API Swagger, Repository, Business, and GitHub Actions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1744841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69DA3F0-1CCD-ABAE-BDD2-0747DC21C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meetup.com/dot-net-learners-house</a:t>
            </a:r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44C0F383-6A68-AA50-15CC-F07624D765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67" y="71024"/>
            <a:ext cx="12110163" cy="669484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7160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https://bit.ly/40udZl6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.NET 7 Minimal API DI, IOC, record, DTOs, Auto Mapper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Sunday, Feb 19,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81588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4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.NET 7 Minimal API DI, IOC, record, DTOs, Auto Mapper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523407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69DA3F0-1CCD-ABAE-BDD2-0747DC21C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meetup.com/dot-net-learners-house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EE6F57-03E1-EC0E-891B-E4AD8F240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889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9096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http://bit.ly/3K0gUMM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.NET 6 AWS Creating Docker Images, Deploying to ECS / Fargate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Sunday, Feb 12,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81588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.NET 6 AWS Docker Images, Deploying to ECS Fargate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556253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14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50DF4389-27E7-62B1-B90F-BF446031FE9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17" r="222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6BB2624-CB21-5C6D-515F-6356AEF581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meetup.com/dot-net-learners-house</a:t>
            </a:r>
          </a:p>
        </p:txBody>
      </p:sp>
    </p:spTree>
    <p:extLst>
      <p:ext uri="{BB962C8B-B14F-4D97-AF65-F5344CB8AC3E}">
        <p14:creationId xmlns:p14="http://schemas.microsoft.com/office/powerpoint/2010/main" val="58100867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A606FAD-31FC-7D85-0A50-19BE3D50F0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meetup.com/dot-net-learners-house</a:t>
            </a:r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4606CE-422F-0937-420B-5ECFB7E5AE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8526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http://bit.ly/3XJ7IQB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C# (.NET 6) on AWS - Getting Started With Fargate and ECS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Sunday, Jan 29,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81588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C# .NET 6 AWS - Getting Started With Fargate and ECS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Associate 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74988484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6BB2624-CB21-5C6D-515F-6356AEF581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meetup.com/dot-net-learners-house</a:t>
            </a:r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9CFFD5-E8ED-BD38-9298-B44E9F96CB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9588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30DFE39A-EDFB-04B4-B690-E3712FB099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9" r="4636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96397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http://bit.ly/3VMeKlX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.NET 7 - Hands on Minimal API with ASP.NET Core</a:t>
            </a: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, </a:t>
            </a:r>
            <a:r>
              <a:rPr kumimoji="0" lang="en-US" sz="280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and Static data</a:t>
            </a:r>
            <a:endParaRPr kumimoji="0" lang="en-IN" sz="280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Friday, Jan 20, 2023</a:t>
            </a:r>
            <a:endParaRPr kumimoji="0" lang="en-IN" sz="200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06:30 AM (IST)</a:t>
            </a:r>
            <a:endParaRPr kumimoji="0" lang="en-IN" sz="200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81588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.NET 7 – Hands-on Minimal API with ASP.NET Core</a:t>
            </a:r>
            <a:endParaRPr kumimoji="0" lang="en-US" sz="320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Associate 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46964074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355C55-14AD-CC94-5F4B-29F7BCE946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1388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https://bit.ly/3WnFNoS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Lambda Integration S3, SQS, SNS using .NET 6 and C#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Sunday, Dec 25, 2022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10:00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243143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Lambda Integration S3, SQS, SNS in C# (.NET 6)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Associate 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409272798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2022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C# Corner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Apologize if I do any mistake.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</p:txBody>
      </p:sp>
    </p:spTree>
    <p:extLst>
      <p:ext uri="{BB962C8B-B14F-4D97-AF65-F5344CB8AC3E}">
        <p14:creationId xmlns:p14="http://schemas.microsoft.com/office/powerpoint/2010/main" val="137176248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2022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Pune Tech Community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Apologize if I do any mistake.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</p:txBody>
      </p:sp>
    </p:spTree>
    <p:extLst>
      <p:ext uri="{BB962C8B-B14F-4D97-AF65-F5344CB8AC3E}">
        <p14:creationId xmlns:p14="http://schemas.microsoft.com/office/powerpoint/2010/main" val="409328759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Magnetic Disk 3">
            <a:extLst>
              <a:ext uri="{FF2B5EF4-FFF2-40B4-BE49-F238E27FC236}">
                <a16:creationId xmlns:a16="http://schemas.microsoft.com/office/drawing/2014/main" id="{B101C5D6-B0CA-4D80-B4A4-82ECCD59E09E}"/>
              </a:ext>
            </a:extLst>
          </p:cNvPr>
          <p:cNvSpPr/>
          <p:nvPr/>
        </p:nvSpPr>
        <p:spPr>
          <a:xfrm>
            <a:off x="10573305" y="1970843"/>
            <a:ext cx="985421" cy="1573567"/>
          </a:xfrm>
          <a:prstGeom prst="flowChartMagneticDisk">
            <a:avLst/>
          </a:prstGeom>
          <a:solidFill>
            <a:srgbClr val="FCF6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SQL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23EB013-7624-4EBD-8D0B-D9DFA5CFFB41}"/>
              </a:ext>
            </a:extLst>
          </p:cNvPr>
          <p:cNvSpPr/>
          <p:nvPr/>
        </p:nvSpPr>
        <p:spPr>
          <a:xfrm>
            <a:off x="7918882" y="2379216"/>
            <a:ext cx="1091954" cy="816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DAL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21390D5-5201-4E24-8F2F-AC05B4CC5DE9}"/>
              </a:ext>
            </a:extLst>
          </p:cNvPr>
          <p:cNvSpPr/>
          <p:nvPr/>
        </p:nvSpPr>
        <p:spPr>
          <a:xfrm>
            <a:off x="5745332" y="2379216"/>
            <a:ext cx="1091954" cy="816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BLL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45662C7-9221-4731-B5CF-420FBC8A30F1}"/>
              </a:ext>
            </a:extLst>
          </p:cNvPr>
          <p:cNvSpPr/>
          <p:nvPr/>
        </p:nvSpPr>
        <p:spPr>
          <a:xfrm>
            <a:off x="3872144" y="2379215"/>
            <a:ext cx="1091954" cy="816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API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/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gRPC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8357A94-188E-4DFB-944A-3FFCCCEC4FB3}"/>
              </a:ext>
            </a:extLst>
          </p:cNvPr>
          <p:cNvSpPr/>
          <p:nvPr/>
        </p:nvSpPr>
        <p:spPr>
          <a:xfrm>
            <a:off x="1763698" y="2379215"/>
            <a:ext cx="1091954" cy="816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APP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E93EFE-76D8-41D6-ADBF-09AE189256CA}"/>
              </a:ext>
            </a:extLst>
          </p:cNvPr>
          <p:cNvSpPr txBox="1"/>
          <p:nvPr/>
        </p:nvSpPr>
        <p:spPr>
          <a:xfrm>
            <a:off x="194790" y="2183907"/>
            <a:ext cx="154959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Blazor WASM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Angular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ReactJS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Vue.js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66A999F-F4A4-45CB-AE94-BDA16F977097}"/>
              </a:ext>
            </a:extLst>
          </p:cNvPr>
          <p:cNvCxnSpPr>
            <a:stCxn id="5" idx="3"/>
            <a:endCxn id="4" idx="2"/>
          </p:cNvCxnSpPr>
          <p:nvPr/>
        </p:nvCxnSpPr>
        <p:spPr>
          <a:xfrm flipV="1">
            <a:off x="9010836" y="2757627"/>
            <a:ext cx="1562469" cy="299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392CD8B-F7E8-4A07-B27F-8CFC36995CF3}"/>
              </a:ext>
            </a:extLst>
          </p:cNvPr>
          <p:cNvCxnSpPr>
            <a:stCxn id="6" idx="3"/>
            <a:endCxn id="5" idx="1"/>
          </p:cNvCxnSpPr>
          <p:nvPr/>
        </p:nvCxnSpPr>
        <p:spPr>
          <a:xfrm>
            <a:off x="6837286" y="2787589"/>
            <a:ext cx="10815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96E4207-1920-4D96-A31C-86288ECB0187}"/>
              </a:ext>
            </a:extLst>
          </p:cNvPr>
          <p:cNvCxnSpPr>
            <a:stCxn id="7" idx="3"/>
            <a:endCxn id="6" idx="1"/>
          </p:cNvCxnSpPr>
          <p:nvPr/>
        </p:nvCxnSpPr>
        <p:spPr>
          <a:xfrm>
            <a:off x="4964098" y="2787588"/>
            <a:ext cx="78123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7D475E1-E9E9-4F56-8BA6-53A91EE0CAEA}"/>
              </a:ext>
            </a:extLst>
          </p:cNvPr>
          <p:cNvCxnSpPr>
            <a:stCxn id="8" idx="3"/>
            <a:endCxn id="7" idx="1"/>
          </p:cNvCxnSpPr>
          <p:nvPr/>
        </p:nvCxnSpPr>
        <p:spPr>
          <a:xfrm>
            <a:off x="2855652" y="2787588"/>
            <a:ext cx="10164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94CEEC3F-DA67-43D9-B5CC-5E8BE0EA749A}"/>
              </a:ext>
            </a:extLst>
          </p:cNvPr>
          <p:cNvSpPr/>
          <p:nvPr/>
        </p:nvSpPr>
        <p:spPr>
          <a:xfrm>
            <a:off x="3675355" y="1855435"/>
            <a:ext cx="5660993" cy="184655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C7FCA5F-4B7A-4237-9420-EA9AA68F864F}"/>
              </a:ext>
            </a:extLst>
          </p:cNvPr>
          <p:cNvSpPr txBox="1"/>
          <p:nvPr/>
        </p:nvSpPr>
        <p:spPr>
          <a:xfrm>
            <a:off x="5627680" y="1100229"/>
            <a:ext cx="1463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Middle Tier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530345B-41B0-4654-A7FF-6A98D09A7253}"/>
              </a:ext>
            </a:extLst>
          </p:cNvPr>
          <p:cNvSpPr txBox="1"/>
          <p:nvPr/>
        </p:nvSpPr>
        <p:spPr>
          <a:xfrm>
            <a:off x="10454939" y="1100229"/>
            <a:ext cx="11641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Backend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638D8E-621B-4CCC-8D28-7E77E5351097}"/>
              </a:ext>
            </a:extLst>
          </p:cNvPr>
          <p:cNvSpPr txBox="1"/>
          <p:nvPr/>
        </p:nvSpPr>
        <p:spPr>
          <a:xfrm>
            <a:off x="1555296" y="1100229"/>
            <a:ext cx="13003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Front End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C81C226-6A4D-4D03-8E25-EF6E42D89B5C}"/>
              </a:ext>
            </a:extLst>
          </p:cNvPr>
          <p:cNvCxnSpPr/>
          <p:nvPr/>
        </p:nvCxnSpPr>
        <p:spPr>
          <a:xfrm>
            <a:off x="3178206" y="594804"/>
            <a:ext cx="0" cy="51756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756281C-1BD7-4495-86D7-45EBEA20D1F7}"/>
              </a:ext>
            </a:extLst>
          </p:cNvPr>
          <p:cNvCxnSpPr/>
          <p:nvPr/>
        </p:nvCxnSpPr>
        <p:spPr>
          <a:xfrm>
            <a:off x="9917837" y="608119"/>
            <a:ext cx="0" cy="51756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4C69842C-59E2-4B80-A72C-D08053283479}"/>
              </a:ext>
            </a:extLst>
          </p:cNvPr>
          <p:cNvSpPr/>
          <p:nvPr/>
        </p:nvSpPr>
        <p:spPr>
          <a:xfrm>
            <a:off x="5745332" y="1938010"/>
            <a:ext cx="1091954" cy="381729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Core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8759CC0-64A1-4A64-B418-7A3A346C886B}"/>
              </a:ext>
            </a:extLst>
          </p:cNvPr>
          <p:cNvSpPr txBox="1"/>
          <p:nvPr/>
        </p:nvSpPr>
        <p:spPr>
          <a:xfrm>
            <a:off x="2829865" y="5866637"/>
            <a:ext cx="6912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DMZ</a:t>
            </a:r>
          </a:p>
        </p:txBody>
      </p:sp>
    </p:spTree>
    <p:extLst>
      <p:ext uri="{BB962C8B-B14F-4D97-AF65-F5344CB8AC3E}">
        <p14:creationId xmlns:p14="http://schemas.microsoft.com/office/powerpoint/2010/main" val="113599199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BE09F8E-F4ED-48B7-9EE2-29D6C55A72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3816" y="983849"/>
            <a:ext cx="847725" cy="84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03A6EE1E-D6C3-43B7-A76C-ED8BA685C3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5886" y="3207380"/>
            <a:ext cx="65722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AB427BB8-0AA8-4F7E-AA27-EA18ECDD59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2510" y="3148651"/>
            <a:ext cx="809625" cy="80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24CA475C-31C6-4B82-A0EA-16888492B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338" y="3207382"/>
            <a:ext cx="65722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2">
            <a:extLst>
              <a:ext uri="{FF2B5EF4-FFF2-40B4-BE49-F238E27FC236}">
                <a16:creationId xmlns:a16="http://schemas.microsoft.com/office/drawing/2014/main" id="{CDD441FC-ED8A-4B90-A512-1FFA05777E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3140706"/>
            <a:ext cx="809625" cy="80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Heptagon 10">
            <a:extLst>
              <a:ext uri="{FF2B5EF4-FFF2-40B4-BE49-F238E27FC236}">
                <a16:creationId xmlns:a16="http://schemas.microsoft.com/office/drawing/2014/main" id="{8EF000E9-1A1B-40B9-BF7B-8E7326AAFA24}"/>
              </a:ext>
            </a:extLst>
          </p:cNvPr>
          <p:cNvSpPr/>
          <p:nvPr/>
        </p:nvSpPr>
        <p:spPr>
          <a:xfrm>
            <a:off x="240913" y="3082562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F483661-8B57-4D41-8C50-C7739BB2C923}"/>
              </a:ext>
            </a:extLst>
          </p:cNvPr>
          <p:cNvCxnSpPr>
            <a:stCxn id="22" idx="0"/>
            <a:endCxn id="1026" idx="2"/>
          </p:cNvCxnSpPr>
          <p:nvPr/>
        </p:nvCxnSpPr>
        <p:spPr>
          <a:xfrm flipH="1" flipV="1">
            <a:off x="7407679" y="1831574"/>
            <a:ext cx="7534" cy="13091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Heptagon 44">
            <a:extLst>
              <a:ext uri="{FF2B5EF4-FFF2-40B4-BE49-F238E27FC236}">
                <a16:creationId xmlns:a16="http://schemas.microsoft.com/office/drawing/2014/main" id="{E7A80D65-5ADB-4DCD-A7A2-5DFBCA0C9B8D}"/>
              </a:ext>
            </a:extLst>
          </p:cNvPr>
          <p:cNvSpPr/>
          <p:nvPr/>
        </p:nvSpPr>
        <p:spPr>
          <a:xfrm>
            <a:off x="3273843" y="3082562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46" name="Heptagon 45">
            <a:extLst>
              <a:ext uri="{FF2B5EF4-FFF2-40B4-BE49-F238E27FC236}">
                <a16:creationId xmlns:a16="http://schemas.microsoft.com/office/drawing/2014/main" id="{41E19403-B49B-4C20-BB68-98A12476BA78}"/>
              </a:ext>
            </a:extLst>
          </p:cNvPr>
          <p:cNvSpPr/>
          <p:nvPr/>
        </p:nvSpPr>
        <p:spPr>
          <a:xfrm>
            <a:off x="6680128" y="3082562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47" name="Heptagon 46">
            <a:extLst>
              <a:ext uri="{FF2B5EF4-FFF2-40B4-BE49-F238E27FC236}">
                <a16:creationId xmlns:a16="http://schemas.microsoft.com/office/drawing/2014/main" id="{AB00409F-5084-44E7-90AA-34000E295530}"/>
              </a:ext>
            </a:extLst>
          </p:cNvPr>
          <p:cNvSpPr/>
          <p:nvPr/>
        </p:nvSpPr>
        <p:spPr>
          <a:xfrm>
            <a:off x="6674459" y="1157482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48" name="Heptagon 47">
            <a:extLst>
              <a:ext uri="{FF2B5EF4-FFF2-40B4-BE49-F238E27FC236}">
                <a16:creationId xmlns:a16="http://schemas.microsoft.com/office/drawing/2014/main" id="{7404ADED-C51D-46C9-8F7A-0B3E6F45A5B6}"/>
              </a:ext>
            </a:extLst>
          </p:cNvPr>
          <p:cNvSpPr/>
          <p:nvPr/>
        </p:nvSpPr>
        <p:spPr>
          <a:xfrm>
            <a:off x="10022305" y="3082562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2F5F6A0-D510-4DE5-B9DB-EE0C0D374DC9}"/>
              </a:ext>
            </a:extLst>
          </p:cNvPr>
          <p:cNvSpPr txBox="1"/>
          <p:nvPr/>
        </p:nvSpPr>
        <p:spPr>
          <a:xfrm>
            <a:off x="9219304" y="5138637"/>
            <a:ext cx="2893741" cy="369332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August 2021 Version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3DEDEAB-57DE-46F8-9469-78112F7FEB52}"/>
              </a:ext>
            </a:extLst>
          </p:cNvPr>
          <p:cNvSpPr txBox="1"/>
          <p:nvPr/>
        </p:nvSpPr>
        <p:spPr>
          <a:xfrm>
            <a:off x="3433951" y="3868771"/>
            <a:ext cx="12067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Blazor WASM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ACD62D2-6EA3-462B-9EE3-1AE82A658BDE}"/>
              </a:ext>
            </a:extLst>
          </p:cNvPr>
          <p:cNvSpPr txBox="1"/>
          <p:nvPr/>
        </p:nvSpPr>
        <p:spPr>
          <a:xfrm>
            <a:off x="7003080" y="3868771"/>
            <a:ext cx="8343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Web API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2F4BAD8-B680-472E-AAAA-BA6C3042BA54}"/>
              </a:ext>
            </a:extLst>
          </p:cNvPr>
          <p:cNvSpPr txBox="1"/>
          <p:nvPr/>
        </p:nvSpPr>
        <p:spPr>
          <a:xfrm>
            <a:off x="6657173" y="761510"/>
            <a:ext cx="14110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Key Vault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472F245-397E-4CEE-88C2-F7D04A607F7F}"/>
              </a:ext>
            </a:extLst>
          </p:cNvPr>
          <p:cNvSpPr txBox="1"/>
          <p:nvPr/>
        </p:nvSpPr>
        <p:spPr>
          <a:xfrm>
            <a:off x="9978904" y="3868771"/>
            <a:ext cx="15570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SQL Server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BB3E70C0-B1EA-4E72-AF0A-7A34EFBCE473}"/>
              </a:ext>
            </a:extLst>
          </p:cNvPr>
          <p:cNvCxnSpPr>
            <a:cxnSpLocks/>
          </p:cNvCxnSpPr>
          <p:nvPr/>
        </p:nvCxnSpPr>
        <p:spPr>
          <a:xfrm flipV="1">
            <a:off x="973819" y="3563806"/>
            <a:ext cx="271212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32B65C11-0411-4270-B765-93FD97EF4FD7}"/>
              </a:ext>
            </a:extLst>
          </p:cNvPr>
          <p:cNvCxnSpPr>
            <a:cxnSpLocks/>
          </p:cNvCxnSpPr>
          <p:nvPr/>
        </p:nvCxnSpPr>
        <p:spPr>
          <a:xfrm flipV="1">
            <a:off x="4357700" y="3556406"/>
            <a:ext cx="271212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377EAAA1-50F0-433E-A218-35B4BA6C37EB}"/>
              </a:ext>
            </a:extLst>
          </p:cNvPr>
          <p:cNvCxnSpPr>
            <a:cxnSpLocks/>
          </p:cNvCxnSpPr>
          <p:nvPr/>
        </p:nvCxnSpPr>
        <p:spPr>
          <a:xfrm flipV="1">
            <a:off x="7784487" y="3556403"/>
            <a:ext cx="271212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4AAB1816-7919-42F9-855B-2F50292B0ADB}"/>
              </a:ext>
            </a:extLst>
          </p:cNvPr>
          <p:cNvSpPr txBox="1"/>
          <p:nvPr/>
        </p:nvSpPr>
        <p:spPr>
          <a:xfrm>
            <a:off x="488327" y="3870249"/>
            <a:ext cx="5341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User</a:t>
            </a:r>
          </a:p>
        </p:txBody>
      </p:sp>
    </p:spTree>
    <p:extLst>
      <p:ext uri="{BB962C8B-B14F-4D97-AF65-F5344CB8AC3E}">
        <p14:creationId xmlns:p14="http://schemas.microsoft.com/office/powerpoint/2010/main" val="405020639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F425339A-A236-46E1-92D6-7C151737B5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8859" y="722744"/>
            <a:ext cx="67627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DF7CF91-FD9D-4160-B6CC-06C2E31F37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0850" y="773791"/>
            <a:ext cx="647700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66FDB89-5B7A-44D0-9521-C95AC61E9F64}"/>
              </a:ext>
            </a:extLst>
          </p:cNvPr>
          <p:cNvSpPr/>
          <p:nvPr/>
        </p:nvSpPr>
        <p:spPr>
          <a:xfrm>
            <a:off x="9010834" y="594805"/>
            <a:ext cx="2698812" cy="93215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2D272BD-19C4-4CCC-98BF-5E5942B48D5E}"/>
              </a:ext>
            </a:extLst>
          </p:cNvPr>
          <p:cNvSpPr/>
          <p:nvPr/>
        </p:nvSpPr>
        <p:spPr>
          <a:xfrm>
            <a:off x="9074458" y="1963445"/>
            <a:ext cx="2698812" cy="93215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Basket API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+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Data Store</a:t>
            </a:r>
            <a:endParaRPr lang="en-IN" dirty="0">
              <a:solidFill>
                <a:srgbClr val="002060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5552548-78B9-4209-A399-D93F4C299158}"/>
              </a:ext>
            </a:extLst>
          </p:cNvPr>
          <p:cNvSpPr/>
          <p:nvPr/>
        </p:nvSpPr>
        <p:spPr>
          <a:xfrm>
            <a:off x="9074458" y="3317288"/>
            <a:ext cx="2698812" cy="93215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Discount API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+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Data Store</a:t>
            </a:r>
            <a:endParaRPr lang="en-IN" dirty="0">
              <a:solidFill>
                <a:srgbClr val="002060"/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92C872B-70D9-4F65-B6FB-E7D3026D7F23}"/>
              </a:ext>
            </a:extLst>
          </p:cNvPr>
          <p:cNvSpPr/>
          <p:nvPr/>
        </p:nvSpPr>
        <p:spPr>
          <a:xfrm>
            <a:off x="9074458" y="4671131"/>
            <a:ext cx="2698812" cy="93215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Orders API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+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Data Store</a:t>
            </a:r>
            <a:endParaRPr lang="en-IN" dirty="0">
              <a:solidFill>
                <a:srgbClr val="00206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5B283AE-04A1-4B80-939C-21B7C975E533}"/>
              </a:ext>
            </a:extLst>
          </p:cNvPr>
          <p:cNvSpPr/>
          <p:nvPr/>
        </p:nvSpPr>
        <p:spPr>
          <a:xfrm>
            <a:off x="4891596" y="2237173"/>
            <a:ext cx="1411550" cy="15535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API</a:t>
            </a:r>
          </a:p>
          <a:p>
            <a:pPr algn="ctr"/>
            <a:r>
              <a:rPr lang="en-US" dirty="0"/>
              <a:t>Gateway</a:t>
            </a:r>
            <a:endParaRPr lang="en-IN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681EEBF-DED0-49C3-82BA-C359A5D505B5}"/>
              </a:ext>
            </a:extLst>
          </p:cNvPr>
          <p:cNvSpPr/>
          <p:nvPr/>
        </p:nvSpPr>
        <p:spPr>
          <a:xfrm>
            <a:off x="1322773" y="1038687"/>
            <a:ext cx="1518081" cy="10653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7C2BB1D-0F57-4637-9199-2635C934B556}"/>
              </a:ext>
            </a:extLst>
          </p:cNvPr>
          <p:cNvSpPr/>
          <p:nvPr/>
        </p:nvSpPr>
        <p:spPr>
          <a:xfrm>
            <a:off x="9074458" y="5797118"/>
            <a:ext cx="2698812" cy="93215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Identity API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+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Data Store</a:t>
            </a:r>
            <a:endParaRPr lang="en-IN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461768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E8DC6FCD-811B-436E-9FEE-FC957486C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AA29DA6-9DBC-49D5-A1DC-FAAA45AE2C7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4" r="8699"/>
          <a:stretch/>
        </p:blipFill>
        <p:spPr>
          <a:xfrm>
            <a:off x="198739" y="171717"/>
            <a:ext cx="5804105" cy="316742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Picture 6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3933875A-0F4E-4360-8F16-F45F5532A5F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03" r="-2" b="2494"/>
          <a:stretch/>
        </p:blipFill>
        <p:spPr>
          <a:xfrm>
            <a:off x="198739" y="3542119"/>
            <a:ext cx="5804105" cy="31680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" name="Picture 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9A8E10DC-32B0-4C56-90BB-EE395EE4D783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425" y="167135"/>
            <a:ext cx="5804105" cy="316742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D573621-DF0B-4367-B165-EEAE667AEF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425" y="3542119"/>
            <a:ext cx="5803200" cy="31680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19609658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12-Mar-2022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Dot Net Learners House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Apologize if I do any mistake.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</p:txBody>
      </p:sp>
    </p:spTree>
    <p:extLst>
      <p:ext uri="{BB962C8B-B14F-4D97-AF65-F5344CB8AC3E}">
        <p14:creationId xmlns:p14="http://schemas.microsoft.com/office/powerpoint/2010/main" val="35907001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https://bit.ly/3P4TMgU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Interoperability, JIT Compilation, Debugging in VS Code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Mon, Aug 28,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Interoperability, JIT Compilation, Debugging in VS Code</a:t>
            </a: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 - 3 / 120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89509137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14AC09B-4FB4-447F-87C2-858B6AE606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4995" y="1856682"/>
            <a:ext cx="2811030" cy="2811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280C375-3CEC-43CA-B3C7-267E730B4A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6554" y="2102334"/>
            <a:ext cx="776287" cy="776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4C4AC82-9F06-4A21-B109-0B897DD982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3550" y="394335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26869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BE09F8E-F4ED-48B7-9EE2-29D6C55A72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3816" y="753030"/>
            <a:ext cx="847725" cy="84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8C22475-F42D-4B66-B365-CF5562AE4F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495" y="1492003"/>
            <a:ext cx="67627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03A6EE1E-D6C3-43B7-A76C-ED8BA685C3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2515" y="4133850"/>
            <a:ext cx="65722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AB427BB8-0AA8-4F7E-AA27-EA18ECDD59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2894" y="2905542"/>
            <a:ext cx="809625" cy="80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FC41D05C-CFC1-441C-B925-D679FF5BEB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3450" y="2936704"/>
            <a:ext cx="819150" cy="77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357C179B-F2C9-48A5-8791-9C04BBDE43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8983" y="2903407"/>
            <a:ext cx="307435" cy="361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DC5682A4-CD6A-4403-ABD5-0B2D25BD40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196" y="629266"/>
            <a:ext cx="619125" cy="80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24CA475C-31C6-4B82-A0EA-16888492B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338" y="2976563"/>
            <a:ext cx="65722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2">
            <a:extLst>
              <a:ext uri="{FF2B5EF4-FFF2-40B4-BE49-F238E27FC236}">
                <a16:creationId xmlns:a16="http://schemas.microsoft.com/office/drawing/2014/main" id="{CDD441FC-ED8A-4B90-A512-1FFA05777E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2909887"/>
            <a:ext cx="809625" cy="80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Heptagon 10">
            <a:extLst>
              <a:ext uri="{FF2B5EF4-FFF2-40B4-BE49-F238E27FC236}">
                <a16:creationId xmlns:a16="http://schemas.microsoft.com/office/drawing/2014/main" id="{8EF000E9-1A1B-40B9-BF7B-8E7326AAFA24}"/>
              </a:ext>
            </a:extLst>
          </p:cNvPr>
          <p:cNvSpPr/>
          <p:nvPr/>
        </p:nvSpPr>
        <p:spPr>
          <a:xfrm>
            <a:off x="240913" y="2851743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907F1EE-B001-4BF5-87F4-2548B3C7CE83}"/>
              </a:ext>
            </a:extLst>
          </p:cNvPr>
          <p:cNvCxnSpPr>
            <a:stCxn id="1044" idx="3"/>
            <a:endCxn id="1036" idx="1"/>
          </p:cNvCxnSpPr>
          <p:nvPr/>
        </p:nvCxnSpPr>
        <p:spPr>
          <a:xfrm flipV="1">
            <a:off x="1071563" y="3310355"/>
            <a:ext cx="1071331" cy="43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6E275F4-5807-4B9E-B0C0-190061041D2E}"/>
              </a:ext>
            </a:extLst>
          </p:cNvPr>
          <p:cNvCxnSpPr>
            <a:cxnSpLocks/>
            <a:stCxn id="1036" idx="3"/>
            <a:endCxn id="1038" idx="1"/>
          </p:cNvCxnSpPr>
          <p:nvPr/>
        </p:nvCxnSpPr>
        <p:spPr>
          <a:xfrm>
            <a:off x="2952519" y="3310355"/>
            <a:ext cx="1570931" cy="121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A3C1361-B4B3-4FA4-B26C-380E21721D41}"/>
              </a:ext>
            </a:extLst>
          </p:cNvPr>
          <p:cNvCxnSpPr>
            <a:stCxn id="1038" idx="3"/>
            <a:endCxn id="22" idx="1"/>
          </p:cNvCxnSpPr>
          <p:nvPr/>
        </p:nvCxnSpPr>
        <p:spPr>
          <a:xfrm flipV="1">
            <a:off x="5342600" y="3314700"/>
            <a:ext cx="1667800" cy="77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F483661-8B57-4D41-8C50-C7739BB2C923}"/>
              </a:ext>
            </a:extLst>
          </p:cNvPr>
          <p:cNvCxnSpPr>
            <a:stCxn id="22" idx="0"/>
            <a:endCxn id="1026" idx="2"/>
          </p:cNvCxnSpPr>
          <p:nvPr/>
        </p:nvCxnSpPr>
        <p:spPr>
          <a:xfrm flipH="1" flipV="1">
            <a:off x="7407679" y="1600755"/>
            <a:ext cx="7534" cy="13091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D8FDBDF-5F0D-40AB-9D7D-DDD3F4E13427}"/>
              </a:ext>
            </a:extLst>
          </p:cNvPr>
          <p:cNvCxnSpPr>
            <a:stCxn id="22" idx="3"/>
          </p:cNvCxnSpPr>
          <p:nvPr/>
        </p:nvCxnSpPr>
        <p:spPr>
          <a:xfrm flipV="1">
            <a:off x="7820025" y="3310354"/>
            <a:ext cx="3410227" cy="43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F54C63E-4E1E-4F55-8B8C-F6DE5148321D}"/>
              </a:ext>
            </a:extLst>
          </p:cNvPr>
          <p:cNvCxnSpPr>
            <a:cxnSpLocks/>
            <a:endCxn id="1034" idx="0"/>
          </p:cNvCxnSpPr>
          <p:nvPr/>
        </p:nvCxnSpPr>
        <p:spPr>
          <a:xfrm>
            <a:off x="11231128" y="3310354"/>
            <a:ext cx="0" cy="823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1181B99-2E64-4D8E-95D2-886A82108D74}"/>
              </a:ext>
            </a:extLst>
          </p:cNvPr>
          <p:cNvCxnSpPr>
            <a:cxnSpLocks/>
            <a:endCxn id="1030" idx="2"/>
          </p:cNvCxnSpPr>
          <p:nvPr/>
        </p:nvCxnSpPr>
        <p:spPr>
          <a:xfrm flipH="1" flipV="1">
            <a:off x="11193633" y="2168278"/>
            <a:ext cx="34314" cy="11510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>
            <a:extLst>
              <a:ext uri="{FF2B5EF4-FFF2-40B4-BE49-F238E27FC236}">
                <a16:creationId xmlns:a16="http://schemas.microsoft.com/office/drawing/2014/main" id="{A10FAD3F-80E8-4AB7-9378-CE942120ACC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66795" y="188527"/>
            <a:ext cx="2785533" cy="138057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45" name="Heptagon 44">
            <a:extLst>
              <a:ext uri="{FF2B5EF4-FFF2-40B4-BE49-F238E27FC236}">
                <a16:creationId xmlns:a16="http://schemas.microsoft.com/office/drawing/2014/main" id="{E7A80D65-5ADB-4DCD-A7A2-5DFBCA0C9B8D}"/>
              </a:ext>
            </a:extLst>
          </p:cNvPr>
          <p:cNvSpPr/>
          <p:nvPr/>
        </p:nvSpPr>
        <p:spPr>
          <a:xfrm>
            <a:off x="1862260" y="2851743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46" name="Heptagon 45">
            <a:extLst>
              <a:ext uri="{FF2B5EF4-FFF2-40B4-BE49-F238E27FC236}">
                <a16:creationId xmlns:a16="http://schemas.microsoft.com/office/drawing/2014/main" id="{41E19403-B49B-4C20-BB68-98A12476BA78}"/>
              </a:ext>
            </a:extLst>
          </p:cNvPr>
          <p:cNvSpPr/>
          <p:nvPr/>
        </p:nvSpPr>
        <p:spPr>
          <a:xfrm>
            <a:off x="1862260" y="4546685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47" name="Heptagon 46">
            <a:extLst>
              <a:ext uri="{FF2B5EF4-FFF2-40B4-BE49-F238E27FC236}">
                <a16:creationId xmlns:a16="http://schemas.microsoft.com/office/drawing/2014/main" id="{AB00409F-5084-44E7-90AA-34000E295530}"/>
              </a:ext>
            </a:extLst>
          </p:cNvPr>
          <p:cNvSpPr/>
          <p:nvPr/>
        </p:nvSpPr>
        <p:spPr>
          <a:xfrm>
            <a:off x="5202778" y="2846650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48" name="Heptagon 47">
            <a:extLst>
              <a:ext uri="{FF2B5EF4-FFF2-40B4-BE49-F238E27FC236}">
                <a16:creationId xmlns:a16="http://schemas.microsoft.com/office/drawing/2014/main" id="{7404ADED-C51D-46C9-8F7A-0B3E6F45A5B6}"/>
              </a:ext>
            </a:extLst>
          </p:cNvPr>
          <p:cNvSpPr/>
          <p:nvPr/>
        </p:nvSpPr>
        <p:spPr>
          <a:xfrm>
            <a:off x="7859999" y="3605724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49" name="Heptagon 48">
            <a:extLst>
              <a:ext uri="{FF2B5EF4-FFF2-40B4-BE49-F238E27FC236}">
                <a16:creationId xmlns:a16="http://schemas.microsoft.com/office/drawing/2014/main" id="{2E4FEFBF-5DA1-4129-9427-C54B20A39168}"/>
              </a:ext>
            </a:extLst>
          </p:cNvPr>
          <p:cNvSpPr/>
          <p:nvPr/>
        </p:nvSpPr>
        <p:spPr>
          <a:xfrm>
            <a:off x="7859999" y="926663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50" name="Heptagon 49">
            <a:extLst>
              <a:ext uri="{FF2B5EF4-FFF2-40B4-BE49-F238E27FC236}">
                <a16:creationId xmlns:a16="http://schemas.microsoft.com/office/drawing/2014/main" id="{A5EF7CE5-E060-4730-979F-55F63D3F4A68}"/>
              </a:ext>
            </a:extLst>
          </p:cNvPr>
          <p:cNvSpPr/>
          <p:nvPr/>
        </p:nvSpPr>
        <p:spPr>
          <a:xfrm>
            <a:off x="10548060" y="4317947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</a:t>
            </a:r>
          </a:p>
        </p:txBody>
      </p:sp>
      <p:sp>
        <p:nvSpPr>
          <p:cNvPr id="51" name="Heptagon 50">
            <a:extLst>
              <a:ext uri="{FF2B5EF4-FFF2-40B4-BE49-F238E27FC236}">
                <a16:creationId xmlns:a16="http://schemas.microsoft.com/office/drawing/2014/main" id="{8D2FB13D-418E-4D18-87A2-A19F8511A8E0}"/>
              </a:ext>
            </a:extLst>
          </p:cNvPr>
          <p:cNvSpPr/>
          <p:nvPr/>
        </p:nvSpPr>
        <p:spPr>
          <a:xfrm>
            <a:off x="568040" y="285164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9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2F5F6A0-D510-4DE5-B9DB-EE0C0D374DC9}"/>
              </a:ext>
            </a:extLst>
          </p:cNvPr>
          <p:cNvSpPr txBox="1"/>
          <p:nvPr/>
        </p:nvSpPr>
        <p:spPr>
          <a:xfrm>
            <a:off x="3381328" y="2725855"/>
            <a:ext cx="5020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JWT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3DEDEAB-57DE-46F8-9469-78112F7FEB52}"/>
              </a:ext>
            </a:extLst>
          </p:cNvPr>
          <p:cNvSpPr txBox="1"/>
          <p:nvPr/>
        </p:nvSpPr>
        <p:spPr>
          <a:xfrm>
            <a:off x="1943299" y="2511094"/>
            <a:ext cx="12067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Blazor WASM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380F401-B30D-4061-B24C-F39F66577851}"/>
              </a:ext>
            </a:extLst>
          </p:cNvPr>
          <p:cNvSpPr txBox="1"/>
          <p:nvPr/>
        </p:nvSpPr>
        <p:spPr>
          <a:xfrm>
            <a:off x="4473098" y="3754821"/>
            <a:ext cx="9380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API Mgmt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ACD62D2-6EA3-462B-9EE3-1AE82A658BDE}"/>
              </a:ext>
            </a:extLst>
          </p:cNvPr>
          <p:cNvSpPr txBox="1"/>
          <p:nvPr/>
        </p:nvSpPr>
        <p:spPr>
          <a:xfrm>
            <a:off x="6984279" y="3753973"/>
            <a:ext cx="8343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Web API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2F4BAD8-B680-472E-AAAA-BA6C3042BA54}"/>
              </a:ext>
            </a:extLst>
          </p:cNvPr>
          <p:cNvSpPr txBox="1"/>
          <p:nvPr/>
        </p:nvSpPr>
        <p:spPr>
          <a:xfrm>
            <a:off x="6657173" y="530691"/>
            <a:ext cx="14110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Key Vault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4BB2DD0-C9FA-4D1D-9F0F-A0CE16591369}"/>
              </a:ext>
            </a:extLst>
          </p:cNvPr>
          <p:cNvSpPr txBox="1"/>
          <p:nvPr/>
        </p:nvSpPr>
        <p:spPr>
          <a:xfrm>
            <a:off x="10316252" y="1204326"/>
            <a:ext cx="16171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Redis Cache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472F245-397E-4CEE-88C2-F7D04A607F7F}"/>
              </a:ext>
            </a:extLst>
          </p:cNvPr>
          <p:cNvSpPr txBox="1"/>
          <p:nvPr/>
        </p:nvSpPr>
        <p:spPr>
          <a:xfrm>
            <a:off x="10440540" y="4800928"/>
            <a:ext cx="15570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SQL Server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480DDA-EA19-4760-9EF2-DBA83BCE9A76}"/>
              </a:ext>
            </a:extLst>
          </p:cNvPr>
          <p:cNvSpPr txBox="1"/>
          <p:nvPr/>
        </p:nvSpPr>
        <p:spPr>
          <a:xfrm>
            <a:off x="497150" y="5406499"/>
            <a:ext cx="7295330" cy="1200329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b="1" u="sng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High Lights: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Blazor WASM UI get authenticated and pass the JWT to APIM.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APIM Validates the JWT and routes the request to Web API.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SQL Server, and Redis Cache’s credentials are stored in Azure Key Vault.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Web API investigates Azure Redis Cache before hitting SQL Azure. (Cache Aside Pattern)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 will preform </a:t>
            </a:r>
            <a:r>
              <a:rPr lang="en-US" sz="1200" dirty="0" err="1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Dacpac</a:t>
            </a: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(.</a:t>
            </a:r>
            <a:r>
              <a:rPr lang="en-US" sz="1200" dirty="0" err="1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sqlproj</a:t>
            </a: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) for deployment of SQL Data Store.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BCFEBCAF-2E0F-4B75-8708-7FFA15FC75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9093" y="4432621"/>
            <a:ext cx="657225" cy="657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9A50E47-D91D-4EA9-A6A2-1B5906E403ED}"/>
              </a:ext>
            </a:extLst>
          </p:cNvPr>
          <p:cNvCxnSpPr>
            <a:stCxn id="1036" idx="2"/>
            <a:endCxn id="2" idx="0"/>
          </p:cNvCxnSpPr>
          <p:nvPr/>
        </p:nvCxnSpPr>
        <p:spPr>
          <a:xfrm flipH="1">
            <a:off x="2547706" y="3715167"/>
            <a:ext cx="1" cy="7174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812281D3-9601-44ED-9C3E-6CC1CCD3B02D}"/>
              </a:ext>
            </a:extLst>
          </p:cNvPr>
          <p:cNvSpPr txBox="1"/>
          <p:nvPr/>
        </p:nvSpPr>
        <p:spPr>
          <a:xfrm>
            <a:off x="2227245" y="4997807"/>
            <a:ext cx="6439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Auth0</a:t>
            </a:r>
          </a:p>
        </p:txBody>
      </p:sp>
      <p:sp>
        <p:nvSpPr>
          <p:cNvPr id="40" name="Heptagon 39">
            <a:extLst>
              <a:ext uri="{FF2B5EF4-FFF2-40B4-BE49-F238E27FC236}">
                <a16:creationId xmlns:a16="http://schemas.microsoft.com/office/drawing/2014/main" id="{267543E6-4F71-4DDC-8456-D8E02CC93FC0}"/>
              </a:ext>
            </a:extLst>
          </p:cNvPr>
          <p:cNvSpPr/>
          <p:nvPr/>
        </p:nvSpPr>
        <p:spPr>
          <a:xfrm>
            <a:off x="10548060" y="1638846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21787056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BE09F8E-F4ED-48B7-9EE2-29D6C55A72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3816" y="619860"/>
            <a:ext cx="847725" cy="84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8C22475-F42D-4B66-B365-CF5562AE4F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495" y="1358833"/>
            <a:ext cx="67627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03A6EE1E-D6C3-43B7-A76C-ED8BA685C3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2515" y="4000680"/>
            <a:ext cx="65722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AB427BB8-0AA8-4F7E-AA27-EA18ECDD59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2894" y="2772372"/>
            <a:ext cx="809625" cy="80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FC41D05C-CFC1-441C-B925-D679FF5BEB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3450" y="2803534"/>
            <a:ext cx="819150" cy="77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357C179B-F2C9-48A5-8791-9C04BBDE43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8983" y="2770237"/>
            <a:ext cx="307435" cy="361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24CA475C-31C6-4B82-A0EA-16888492B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338" y="2843393"/>
            <a:ext cx="65722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2">
            <a:extLst>
              <a:ext uri="{FF2B5EF4-FFF2-40B4-BE49-F238E27FC236}">
                <a16:creationId xmlns:a16="http://schemas.microsoft.com/office/drawing/2014/main" id="{CDD441FC-ED8A-4B90-A512-1FFA05777E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2776717"/>
            <a:ext cx="809625" cy="80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Heptagon 10">
            <a:extLst>
              <a:ext uri="{FF2B5EF4-FFF2-40B4-BE49-F238E27FC236}">
                <a16:creationId xmlns:a16="http://schemas.microsoft.com/office/drawing/2014/main" id="{8EF000E9-1A1B-40B9-BF7B-8E7326AAFA24}"/>
              </a:ext>
            </a:extLst>
          </p:cNvPr>
          <p:cNvSpPr/>
          <p:nvPr/>
        </p:nvSpPr>
        <p:spPr>
          <a:xfrm>
            <a:off x="240913" y="2718573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907F1EE-B001-4BF5-87F4-2548B3C7CE83}"/>
              </a:ext>
            </a:extLst>
          </p:cNvPr>
          <p:cNvCxnSpPr>
            <a:stCxn id="1044" idx="3"/>
            <a:endCxn id="1036" idx="1"/>
          </p:cNvCxnSpPr>
          <p:nvPr/>
        </p:nvCxnSpPr>
        <p:spPr>
          <a:xfrm flipV="1">
            <a:off x="1071563" y="3177185"/>
            <a:ext cx="1071331" cy="43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6E275F4-5807-4B9E-B0C0-190061041D2E}"/>
              </a:ext>
            </a:extLst>
          </p:cNvPr>
          <p:cNvCxnSpPr>
            <a:cxnSpLocks/>
            <a:stCxn id="1036" idx="3"/>
            <a:endCxn id="1038" idx="1"/>
          </p:cNvCxnSpPr>
          <p:nvPr/>
        </p:nvCxnSpPr>
        <p:spPr>
          <a:xfrm>
            <a:off x="2952519" y="3177185"/>
            <a:ext cx="1570931" cy="121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A3C1361-B4B3-4FA4-B26C-380E21721D41}"/>
              </a:ext>
            </a:extLst>
          </p:cNvPr>
          <p:cNvCxnSpPr>
            <a:stCxn id="1038" idx="3"/>
            <a:endCxn id="22" idx="1"/>
          </p:cNvCxnSpPr>
          <p:nvPr/>
        </p:nvCxnSpPr>
        <p:spPr>
          <a:xfrm flipV="1">
            <a:off x="5342600" y="3181530"/>
            <a:ext cx="1667800" cy="77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F483661-8B57-4D41-8C50-C7739BB2C923}"/>
              </a:ext>
            </a:extLst>
          </p:cNvPr>
          <p:cNvCxnSpPr>
            <a:stCxn id="22" idx="0"/>
            <a:endCxn id="1026" idx="2"/>
          </p:cNvCxnSpPr>
          <p:nvPr/>
        </p:nvCxnSpPr>
        <p:spPr>
          <a:xfrm flipH="1" flipV="1">
            <a:off x="7407679" y="1467585"/>
            <a:ext cx="7534" cy="13091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D8FDBDF-5F0D-40AB-9D7D-DDD3F4E13427}"/>
              </a:ext>
            </a:extLst>
          </p:cNvPr>
          <p:cNvCxnSpPr>
            <a:stCxn id="22" idx="3"/>
          </p:cNvCxnSpPr>
          <p:nvPr/>
        </p:nvCxnSpPr>
        <p:spPr>
          <a:xfrm flipV="1">
            <a:off x="7820025" y="3177184"/>
            <a:ext cx="3410227" cy="43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F54C63E-4E1E-4F55-8B8C-F6DE5148321D}"/>
              </a:ext>
            </a:extLst>
          </p:cNvPr>
          <p:cNvCxnSpPr>
            <a:cxnSpLocks/>
            <a:endCxn id="1034" idx="0"/>
          </p:cNvCxnSpPr>
          <p:nvPr/>
        </p:nvCxnSpPr>
        <p:spPr>
          <a:xfrm>
            <a:off x="11231128" y="3177184"/>
            <a:ext cx="0" cy="823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1181B99-2E64-4D8E-95D2-886A82108D74}"/>
              </a:ext>
            </a:extLst>
          </p:cNvPr>
          <p:cNvCxnSpPr>
            <a:cxnSpLocks/>
            <a:endCxn id="1030" idx="2"/>
          </p:cNvCxnSpPr>
          <p:nvPr/>
        </p:nvCxnSpPr>
        <p:spPr>
          <a:xfrm flipH="1" flipV="1">
            <a:off x="11193633" y="2035108"/>
            <a:ext cx="34314" cy="11510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Heptagon 44">
            <a:extLst>
              <a:ext uri="{FF2B5EF4-FFF2-40B4-BE49-F238E27FC236}">
                <a16:creationId xmlns:a16="http://schemas.microsoft.com/office/drawing/2014/main" id="{E7A80D65-5ADB-4DCD-A7A2-5DFBCA0C9B8D}"/>
              </a:ext>
            </a:extLst>
          </p:cNvPr>
          <p:cNvSpPr/>
          <p:nvPr/>
        </p:nvSpPr>
        <p:spPr>
          <a:xfrm>
            <a:off x="1862260" y="2718573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46" name="Heptagon 45">
            <a:extLst>
              <a:ext uri="{FF2B5EF4-FFF2-40B4-BE49-F238E27FC236}">
                <a16:creationId xmlns:a16="http://schemas.microsoft.com/office/drawing/2014/main" id="{41E19403-B49B-4C20-BB68-98A12476BA78}"/>
              </a:ext>
            </a:extLst>
          </p:cNvPr>
          <p:cNvSpPr/>
          <p:nvPr/>
        </p:nvSpPr>
        <p:spPr>
          <a:xfrm>
            <a:off x="1862260" y="4413515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47" name="Heptagon 46">
            <a:extLst>
              <a:ext uri="{FF2B5EF4-FFF2-40B4-BE49-F238E27FC236}">
                <a16:creationId xmlns:a16="http://schemas.microsoft.com/office/drawing/2014/main" id="{AB00409F-5084-44E7-90AA-34000E295530}"/>
              </a:ext>
            </a:extLst>
          </p:cNvPr>
          <p:cNvSpPr/>
          <p:nvPr/>
        </p:nvSpPr>
        <p:spPr>
          <a:xfrm>
            <a:off x="5202778" y="2713480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48" name="Heptagon 47">
            <a:extLst>
              <a:ext uri="{FF2B5EF4-FFF2-40B4-BE49-F238E27FC236}">
                <a16:creationId xmlns:a16="http://schemas.microsoft.com/office/drawing/2014/main" id="{7404ADED-C51D-46C9-8F7A-0B3E6F45A5B6}"/>
              </a:ext>
            </a:extLst>
          </p:cNvPr>
          <p:cNvSpPr/>
          <p:nvPr/>
        </p:nvSpPr>
        <p:spPr>
          <a:xfrm>
            <a:off x="7859999" y="3472554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49" name="Heptagon 48">
            <a:extLst>
              <a:ext uri="{FF2B5EF4-FFF2-40B4-BE49-F238E27FC236}">
                <a16:creationId xmlns:a16="http://schemas.microsoft.com/office/drawing/2014/main" id="{2E4FEFBF-5DA1-4129-9427-C54B20A39168}"/>
              </a:ext>
            </a:extLst>
          </p:cNvPr>
          <p:cNvSpPr/>
          <p:nvPr/>
        </p:nvSpPr>
        <p:spPr>
          <a:xfrm>
            <a:off x="7859999" y="793493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50" name="Heptagon 49">
            <a:extLst>
              <a:ext uri="{FF2B5EF4-FFF2-40B4-BE49-F238E27FC236}">
                <a16:creationId xmlns:a16="http://schemas.microsoft.com/office/drawing/2014/main" id="{A5EF7CE5-E060-4730-979F-55F63D3F4A68}"/>
              </a:ext>
            </a:extLst>
          </p:cNvPr>
          <p:cNvSpPr/>
          <p:nvPr/>
        </p:nvSpPr>
        <p:spPr>
          <a:xfrm>
            <a:off x="10548060" y="4184777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</a:t>
            </a:r>
          </a:p>
        </p:txBody>
      </p:sp>
      <p:sp>
        <p:nvSpPr>
          <p:cNvPr id="51" name="Heptagon 50">
            <a:extLst>
              <a:ext uri="{FF2B5EF4-FFF2-40B4-BE49-F238E27FC236}">
                <a16:creationId xmlns:a16="http://schemas.microsoft.com/office/drawing/2014/main" id="{8D2FB13D-418E-4D18-87A2-A19F8511A8E0}"/>
              </a:ext>
            </a:extLst>
          </p:cNvPr>
          <p:cNvSpPr/>
          <p:nvPr/>
        </p:nvSpPr>
        <p:spPr>
          <a:xfrm>
            <a:off x="568040" y="151994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9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2F5F6A0-D510-4DE5-B9DB-EE0C0D374DC9}"/>
              </a:ext>
            </a:extLst>
          </p:cNvPr>
          <p:cNvSpPr txBox="1"/>
          <p:nvPr/>
        </p:nvSpPr>
        <p:spPr>
          <a:xfrm>
            <a:off x="3381328" y="2592685"/>
            <a:ext cx="5020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JWT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3DEDEAB-57DE-46F8-9469-78112F7FEB52}"/>
              </a:ext>
            </a:extLst>
          </p:cNvPr>
          <p:cNvSpPr txBox="1"/>
          <p:nvPr/>
        </p:nvSpPr>
        <p:spPr>
          <a:xfrm>
            <a:off x="1943299" y="2377924"/>
            <a:ext cx="12067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Blazor WASM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380F401-B30D-4061-B24C-F39F66577851}"/>
              </a:ext>
            </a:extLst>
          </p:cNvPr>
          <p:cNvSpPr txBox="1"/>
          <p:nvPr/>
        </p:nvSpPr>
        <p:spPr>
          <a:xfrm>
            <a:off x="4473098" y="3621651"/>
            <a:ext cx="9380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API Mgmt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ACD62D2-6EA3-462B-9EE3-1AE82A658BDE}"/>
              </a:ext>
            </a:extLst>
          </p:cNvPr>
          <p:cNvSpPr txBox="1"/>
          <p:nvPr/>
        </p:nvSpPr>
        <p:spPr>
          <a:xfrm>
            <a:off x="6984279" y="3620803"/>
            <a:ext cx="8343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Web API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2F4BAD8-B680-472E-AAAA-BA6C3042BA54}"/>
              </a:ext>
            </a:extLst>
          </p:cNvPr>
          <p:cNvSpPr txBox="1"/>
          <p:nvPr/>
        </p:nvSpPr>
        <p:spPr>
          <a:xfrm>
            <a:off x="6657173" y="397521"/>
            <a:ext cx="14110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Key Vault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4BB2DD0-C9FA-4D1D-9F0F-A0CE16591369}"/>
              </a:ext>
            </a:extLst>
          </p:cNvPr>
          <p:cNvSpPr txBox="1"/>
          <p:nvPr/>
        </p:nvSpPr>
        <p:spPr>
          <a:xfrm>
            <a:off x="10316252" y="1071156"/>
            <a:ext cx="16171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Redis Cache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472F245-397E-4CEE-88C2-F7D04A607F7F}"/>
              </a:ext>
            </a:extLst>
          </p:cNvPr>
          <p:cNvSpPr txBox="1"/>
          <p:nvPr/>
        </p:nvSpPr>
        <p:spPr>
          <a:xfrm>
            <a:off x="10440540" y="4667758"/>
            <a:ext cx="15570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SQL Server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480DDA-EA19-4760-9EF2-DBA83BCE9A76}"/>
              </a:ext>
            </a:extLst>
          </p:cNvPr>
          <p:cNvSpPr txBox="1"/>
          <p:nvPr/>
        </p:nvSpPr>
        <p:spPr>
          <a:xfrm>
            <a:off x="497150" y="5273329"/>
            <a:ext cx="7295330" cy="1200329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b="1" u="sng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High Lights: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Blazor WASM UI get authenticated and pass the JWT to APIM.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APIM Validates the JWT and routes the request to Web API.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SQL Server, and Redis Cache’s credentials are stored in Azure Key Vault.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Web API investigates Azure Redis Cache before hitting SQL Azure. (Cache Aside Pattern)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 will preform </a:t>
            </a:r>
            <a:r>
              <a:rPr lang="en-US" sz="1200" dirty="0" err="1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Dacpac</a:t>
            </a: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(.</a:t>
            </a:r>
            <a:r>
              <a:rPr lang="en-US" sz="1200" dirty="0" err="1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sqlproj</a:t>
            </a: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) for deployment of SQL Data Store.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BCFEBCAF-2E0F-4B75-8708-7FFA15FC75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9093" y="4299451"/>
            <a:ext cx="657225" cy="657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9A50E47-D91D-4EA9-A6A2-1B5906E403ED}"/>
              </a:ext>
            </a:extLst>
          </p:cNvPr>
          <p:cNvCxnSpPr>
            <a:stCxn id="1036" idx="2"/>
            <a:endCxn id="2" idx="0"/>
          </p:cNvCxnSpPr>
          <p:nvPr/>
        </p:nvCxnSpPr>
        <p:spPr>
          <a:xfrm flipH="1">
            <a:off x="2547706" y="3581997"/>
            <a:ext cx="1" cy="7174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812281D3-9601-44ED-9C3E-6CC1CCD3B02D}"/>
              </a:ext>
            </a:extLst>
          </p:cNvPr>
          <p:cNvSpPr txBox="1"/>
          <p:nvPr/>
        </p:nvSpPr>
        <p:spPr>
          <a:xfrm>
            <a:off x="2227245" y="4864637"/>
            <a:ext cx="6439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Auth0</a:t>
            </a:r>
          </a:p>
        </p:txBody>
      </p:sp>
      <p:sp>
        <p:nvSpPr>
          <p:cNvPr id="40" name="Heptagon 39">
            <a:extLst>
              <a:ext uri="{FF2B5EF4-FFF2-40B4-BE49-F238E27FC236}">
                <a16:creationId xmlns:a16="http://schemas.microsoft.com/office/drawing/2014/main" id="{267543E6-4F71-4DDC-8456-D8E02CC93FC0}"/>
              </a:ext>
            </a:extLst>
          </p:cNvPr>
          <p:cNvSpPr/>
          <p:nvPr/>
        </p:nvSpPr>
        <p:spPr>
          <a:xfrm>
            <a:off x="10548060" y="1505676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344068920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29-Sep-2021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Microsoft Reactor Bengaluru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339645210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23-Oct-2021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Power Platform Classmates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I am still a learner. What!!! … Yes, I am still a learner. Apologize if I do any mistake.</a:t>
            </a: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</p:txBody>
      </p:sp>
    </p:spTree>
    <p:extLst>
      <p:ext uri="{BB962C8B-B14F-4D97-AF65-F5344CB8AC3E}">
        <p14:creationId xmlns:p14="http://schemas.microsoft.com/office/powerpoint/2010/main" val="97992004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17-Apr-2021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Global Azure 2021 - India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78754693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31-Oct-2021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https://www.azconf.dev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Apologize if I do any mistake.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</p:txBody>
      </p:sp>
    </p:spTree>
    <p:extLst>
      <p:ext uri="{BB962C8B-B14F-4D97-AF65-F5344CB8AC3E}">
        <p14:creationId xmlns:p14="http://schemas.microsoft.com/office/powerpoint/2010/main" val="230469705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red apple on a stack of books&#10;&#10;Description automatically generated with medium confidence">
            <a:extLst>
              <a:ext uri="{FF2B5EF4-FFF2-40B4-BE49-F238E27FC236}">
                <a16:creationId xmlns:a16="http://schemas.microsoft.com/office/drawing/2014/main" id="{81A5933F-DAA0-4AD3-9838-80F463FF88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521714" y="0"/>
            <a:ext cx="9148572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3E95AFB-5E75-4C67-832D-11F336889263}"/>
              </a:ext>
            </a:extLst>
          </p:cNvPr>
          <p:cNvSpPr txBox="1"/>
          <p:nvPr/>
        </p:nvSpPr>
        <p:spPr>
          <a:xfrm>
            <a:off x="1521714" y="6858000"/>
            <a:ext cx="914857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3" tooltip="https://freephotoshop.org/2011/01/apple-and-books-free-picture/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/3.0/"/>
              </a:rPr>
              <a:t>CC BY</a:t>
            </a:r>
            <a:endParaRPr lang="en-US" sz="900"/>
          </a:p>
        </p:txBody>
      </p:sp>
      <p:pic>
        <p:nvPicPr>
          <p:cNvPr id="8" name="Picture 7" descr="A group of books on a table&#10;&#10;Description automatically generated with medium confidence">
            <a:extLst>
              <a:ext uri="{FF2B5EF4-FFF2-40B4-BE49-F238E27FC236}">
                <a16:creationId xmlns:a16="http://schemas.microsoft.com/office/drawing/2014/main" id="{3EDD19C3-E954-4988-81B1-6B6232561B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1674000" y="531000"/>
            <a:ext cx="9144000" cy="6096000"/>
          </a:xfrm>
          <a:prstGeom prst="rect">
            <a:avLst/>
          </a:prstGeom>
        </p:spPr>
      </p:pic>
      <p:pic>
        <p:nvPicPr>
          <p:cNvPr id="10" name="Picture 9" descr="A stack of books on a table&#10;&#10;Description automatically generated with medium confidence">
            <a:extLst>
              <a:ext uri="{FF2B5EF4-FFF2-40B4-BE49-F238E27FC236}">
                <a16:creationId xmlns:a16="http://schemas.microsoft.com/office/drawing/2014/main" id="{16AA303E-7DF5-460E-816B-6A2E3232DF4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1519200" y="485737"/>
            <a:ext cx="9753600" cy="648652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ACF8A59-DE2B-4F4F-B5A6-FD9D98DB63ED}"/>
              </a:ext>
            </a:extLst>
          </p:cNvPr>
          <p:cNvSpPr txBox="1"/>
          <p:nvPr/>
        </p:nvSpPr>
        <p:spPr>
          <a:xfrm>
            <a:off x="1519200" y="6972262"/>
            <a:ext cx="97536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8" tooltip="http://www.flickr.com/photos/ccacnorthlib/4131838228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/3.0/"/>
              </a:rPr>
              <a:t>CC BY</a:t>
            </a:r>
            <a:endParaRPr lang="en-US" sz="900"/>
          </a:p>
        </p:txBody>
      </p:sp>
      <p:pic>
        <p:nvPicPr>
          <p:cNvPr id="13" name="Picture 12" descr="A stack of books&#10;&#10;Description automatically generated with medium confidence">
            <a:extLst>
              <a:ext uri="{FF2B5EF4-FFF2-40B4-BE49-F238E27FC236}">
                <a16:creationId xmlns:a16="http://schemas.microsoft.com/office/drawing/2014/main" id="{2FF84994-5AF6-4A1E-9F8B-231343FFBED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3117000" y="450000"/>
            <a:ext cx="6858000" cy="6858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FF79CCC-4992-451C-8129-3FEBE66F754B}"/>
              </a:ext>
            </a:extLst>
          </p:cNvPr>
          <p:cNvSpPr txBox="1"/>
          <p:nvPr/>
        </p:nvSpPr>
        <p:spPr>
          <a:xfrm>
            <a:off x="3117000" y="7308000"/>
            <a:ext cx="6858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10" tooltip="http://saltyselections.blogspot.com/2010/06/ufo-search-engine-ebooks-manuals.html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11" tooltip="https://creativecommons.org/licenses/by-sa/3.0/"/>
              </a:rPr>
              <a:t>CC BY-SA</a:t>
            </a:r>
            <a:endParaRPr lang="en-US" sz="900"/>
          </a:p>
        </p:txBody>
      </p:sp>
      <p:pic>
        <p:nvPicPr>
          <p:cNvPr id="16" name="Picture 15" descr="A stack of books&#10;&#10;Description automatically generated">
            <a:extLst>
              <a:ext uri="{FF2B5EF4-FFF2-40B4-BE49-F238E27FC236}">
                <a16:creationId xmlns:a16="http://schemas.microsoft.com/office/drawing/2014/main" id="{22A0A9FF-6A48-4BB2-8398-5E1AC620F67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5119612" y="1743000"/>
            <a:ext cx="3152775" cy="45720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9B989B0-5387-46A6-B558-3F6EA5738327}"/>
              </a:ext>
            </a:extLst>
          </p:cNvPr>
          <p:cNvSpPr txBox="1"/>
          <p:nvPr/>
        </p:nvSpPr>
        <p:spPr>
          <a:xfrm>
            <a:off x="5119612" y="6315000"/>
            <a:ext cx="315277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13" tooltip="http://englishedrissis.blogspot.com/2011/04/world-book-day.html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14" tooltip="https://creativecommons.org/licenses/by-nc-sa/3.0/"/>
              </a:rPr>
              <a:t>CC BY-SA-NC</a:t>
            </a:r>
            <a:endParaRPr lang="en-US" sz="900"/>
          </a:p>
        </p:txBody>
      </p:sp>
      <p:pic>
        <p:nvPicPr>
          <p:cNvPr id="19" name="Picture 18" descr="A pile of colored pencils&#10;&#10;Description automatically generated with low confidence">
            <a:extLst>
              <a:ext uri="{FF2B5EF4-FFF2-40B4-BE49-F238E27FC236}">
                <a16:creationId xmlns:a16="http://schemas.microsoft.com/office/drawing/2014/main" id="{4AA73D39-9B74-4853-92B4-A635E435791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6"/>
              </a:ext>
            </a:extLst>
          </a:blip>
          <a:stretch>
            <a:fillRect/>
          </a:stretch>
        </p:blipFill>
        <p:spPr>
          <a:xfrm>
            <a:off x="4667950" y="1956500"/>
            <a:ext cx="4356100" cy="44450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AAB6739-7C74-4BB8-9E4D-0838BC8CD672}"/>
              </a:ext>
            </a:extLst>
          </p:cNvPr>
          <p:cNvSpPr txBox="1"/>
          <p:nvPr/>
        </p:nvSpPr>
        <p:spPr>
          <a:xfrm>
            <a:off x="4667950" y="6401500"/>
            <a:ext cx="43561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16" tooltip="http://myedmondsnews.com/2011/12/edmonds-booktalk-my-nine-favorite-books-of-the-year/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/3.0/"/>
              </a:rPr>
              <a:t>CC BY</a:t>
            </a:r>
            <a:endParaRPr lang="en-US" sz="900"/>
          </a:p>
        </p:txBody>
      </p:sp>
      <p:pic>
        <p:nvPicPr>
          <p:cNvPr id="22" name="Picture 21" descr="A stack of books&#10;&#10;Description automatically generated with medium confidence">
            <a:extLst>
              <a:ext uri="{FF2B5EF4-FFF2-40B4-BE49-F238E27FC236}">
                <a16:creationId xmlns:a16="http://schemas.microsoft.com/office/drawing/2014/main" id="{3785DD88-AC2F-4222-BD7F-E398E81B4A9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8"/>
              </a:ext>
            </a:extLst>
          </a:blip>
          <a:stretch>
            <a:fillRect/>
          </a:stretch>
        </p:blipFill>
        <p:spPr>
          <a:xfrm>
            <a:off x="2422241" y="900000"/>
            <a:ext cx="9147517" cy="6858000"/>
          </a:xfrm>
          <a:prstGeom prst="rect">
            <a:avLst/>
          </a:prstGeom>
        </p:spPr>
      </p:pic>
      <p:pic>
        <p:nvPicPr>
          <p:cNvPr id="24" name="Picture 23" descr="A stack of books&#10;&#10;Description automatically generated">
            <a:extLst>
              <a:ext uri="{FF2B5EF4-FFF2-40B4-BE49-F238E27FC236}">
                <a16:creationId xmlns:a16="http://schemas.microsoft.com/office/drawing/2014/main" id="{2FCC35E6-23C1-4008-826D-FF18F375781E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0"/>
              </a:ext>
            </a:extLst>
          </a:blip>
          <a:stretch>
            <a:fillRect/>
          </a:stretch>
        </p:blipFill>
        <p:spPr>
          <a:xfrm>
            <a:off x="2574000" y="1050000"/>
            <a:ext cx="9144000" cy="6858000"/>
          </a:xfrm>
          <a:prstGeom prst="rect">
            <a:avLst/>
          </a:prstGeom>
        </p:spPr>
      </p:pic>
      <p:pic>
        <p:nvPicPr>
          <p:cNvPr id="26" name="Picture 25" descr="A stack of books&#10;&#10;Description automatically generated with low confidence">
            <a:extLst>
              <a:ext uri="{FF2B5EF4-FFF2-40B4-BE49-F238E27FC236}">
                <a16:creationId xmlns:a16="http://schemas.microsoft.com/office/drawing/2014/main" id="{EB873B45-6534-426C-8AB5-B4D7A9AB0737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2"/>
              </a:ext>
            </a:extLst>
          </a:blip>
          <a:stretch>
            <a:fillRect/>
          </a:stretch>
        </p:blipFill>
        <p:spPr>
          <a:xfrm>
            <a:off x="4149892" y="1200000"/>
            <a:ext cx="6292215" cy="68580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BE69689F-78F0-4557-B17F-535FDE3270AD}"/>
              </a:ext>
            </a:extLst>
          </p:cNvPr>
          <p:cNvSpPr txBox="1"/>
          <p:nvPr/>
        </p:nvSpPr>
        <p:spPr>
          <a:xfrm>
            <a:off x="4149892" y="8058000"/>
            <a:ext cx="629221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22" tooltip="http://ponderingtwo.blogspot.com/2013/09/seven-books-in-my-to-read-list.html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23" tooltip="https://creativecommons.org/licenses/by-nc-nd/3.0/"/>
              </a:rPr>
              <a:t>CC BY-NC-ND</a:t>
            </a:r>
            <a:endParaRPr lang="en-US" sz="90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805B7CAF-EF62-4E10-9E88-6FD06BD494FD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5"/>
              </a:ext>
            </a:extLst>
          </a:blip>
          <a:stretch>
            <a:fillRect/>
          </a:stretch>
        </p:blipFill>
        <p:spPr>
          <a:xfrm>
            <a:off x="2874000" y="1731000"/>
            <a:ext cx="9144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69045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48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6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30-Apr-2021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6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AIS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11576689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48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6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09-Jan-2021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6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 err="1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mobconf</a:t>
            </a:r>
            <a:endParaRPr lang="en-IN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39521967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1A35230F-3AA8-9E10-034F-4A446143FC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204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6731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48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6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23-Jan-2021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6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 err="1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BDotNet</a:t>
            </a:r>
            <a:endParaRPr lang="en-IN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386810034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542186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586514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08-May-2021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586514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587988"/>
            <a:ext cx="43493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Hyderabad Power Apps and Power Automate UG</a:t>
            </a:r>
            <a:endParaRPr lang="en-IN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17197035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48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6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03-Apr-2021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6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The Tech Platform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225723008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48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6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15-May-2021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6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Angular Hyderabad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397794239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4188D0B-859E-932D-A01B-D7315BB9B36B}"/>
              </a:ext>
            </a:extLst>
          </p:cNvPr>
          <p:cNvGrpSpPr/>
          <p:nvPr/>
        </p:nvGrpSpPr>
        <p:grpSpPr>
          <a:xfrm>
            <a:off x="5809724" y="903938"/>
            <a:ext cx="1080000" cy="1080000"/>
            <a:chOff x="2917239" y="666259"/>
            <a:chExt cx="1080000" cy="1080000"/>
          </a:xfrm>
        </p:grpSpPr>
        <p:pic>
          <p:nvPicPr>
            <p:cNvPr id="1034" name="Picture 10" descr="Azure OpenAI Service – Advanced Language Models | Microsoft Azure">
              <a:extLst>
                <a:ext uri="{FF2B5EF4-FFF2-40B4-BE49-F238E27FC236}">
                  <a16:creationId xmlns:a16="http://schemas.microsoft.com/office/drawing/2014/main" id="{8E72788F-668B-B4B7-0F7F-08A62FFEC3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17239" y="666259"/>
              <a:ext cx="1080000" cy="10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D6FB6BBD-D04F-E2B2-3B82-CD4E8951527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597199" y="1422259"/>
              <a:ext cx="324000" cy="324000"/>
            </a:xfrm>
            <a:prstGeom prst="rect">
              <a:avLst/>
            </a:prstGeom>
          </p:spPr>
        </p:pic>
      </p:grpSp>
      <p:pic>
        <p:nvPicPr>
          <p:cNvPr id="18" name="Graphic 17">
            <a:extLst>
              <a:ext uri="{FF2B5EF4-FFF2-40B4-BE49-F238E27FC236}">
                <a16:creationId xmlns:a16="http://schemas.microsoft.com/office/drawing/2014/main" id="{85C9D477-DED3-500F-A196-7B9989C315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950457" y="5102165"/>
            <a:ext cx="720000" cy="7200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DC8A8D94-9DA6-68AE-5D02-E4B4880FD1A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54598" y="2193890"/>
            <a:ext cx="720000" cy="72000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D8D03E40-8436-B68F-3187-44F3C5C8C62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950457" y="3330705"/>
            <a:ext cx="720000" cy="720000"/>
          </a:xfrm>
          <a:prstGeom prst="rect">
            <a:avLst/>
          </a:prstGeom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9692217F-0E15-FC7D-F338-79171071F559}"/>
              </a:ext>
            </a:extLst>
          </p:cNvPr>
          <p:cNvGrpSpPr/>
          <p:nvPr/>
        </p:nvGrpSpPr>
        <p:grpSpPr>
          <a:xfrm>
            <a:off x="1950457" y="1083939"/>
            <a:ext cx="863338" cy="913299"/>
            <a:chOff x="866494" y="827067"/>
            <a:chExt cx="863338" cy="913299"/>
          </a:xfrm>
        </p:grpSpPr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D64DDD20-81A2-5A04-4A1F-524E00A1E1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866494" y="827067"/>
              <a:ext cx="720000" cy="720000"/>
            </a:xfrm>
            <a:prstGeom prst="rect">
              <a:avLst/>
            </a:prstGeom>
          </p:spPr>
        </p:pic>
        <p:pic>
          <p:nvPicPr>
            <p:cNvPr id="37" name="Picture 36" descr="A blue and black symbol&#10;&#10;Description automatically generated">
              <a:extLst>
                <a:ext uri="{FF2B5EF4-FFF2-40B4-BE49-F238E27FC236}">
                  <a16:creationId xmlns:a16="http://schemas.microsoft.com/office/drawing/2014/main" id="{90B84B69-8613-C723-2C75-40FF952A535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5832" y="1416366"/>
              <a:ext cx="324000" cy="324000"/>
            </a:xfrm>
            <a:prstGeom prst="rect">
              <a:avLst/>
            </a:prstGeom>
          </p:spPr>
        </p:pic>
      </p:grp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6A2FE42D-BA23-5B35-32AB-09DD37B580E0}"/>
              </a:ext>
            </a:extLst>
          </p:cNvPr>
          <p:cNvCxnSpPr>
            <a:stCxn id="7" idx="1"/>
            <a:endCxn id="3" idx="0"/>
          </p:cNvCxnSpPr>
          <p:nvPr/>
        </p:nvCxnSpPr>
        <p:spPr>
          <a:xfrm rot="10800000" flipV="1">
            <a:off x="514599" y="1443938"/>
            <a:ext cx="1435859" cy="74995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5DB9839F-F858-E4CC-9F08-454EEFF1A7C8}"/>
              </a:ext>
            </a:extLst>
          </p:cNvPr>
          <p:cNvCxnSpPr>
            <a:stCxn id="3" idx="2"/>
            <a:endCxn id="11" idx="1"/>
          </p:cNvCxnSpPr>
          <p:nvPr/>
        </p:nvCxnSpPr>
        <p:spPr>
          <a:xfrm rot="16200000" flipH="1">
            <a:off x="844120" y="2584367"/>
            <a:ext cx="776815" cy="143585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FFC9510E-1115-CF68-C487-46D6A9C33E73}"/>
              </a:ext>
            </a:extLst>
          </p:cNvPr>
          <p:cNvCxnSpPr>
            <a:stCxn id="18" idx="0"/>
            <a:endCxn id="11" idx="2"/>
          </p:cNvCxnSpPr>
          <p:nvPr/>
        </p:nvCxnSpPr>
        <p:spPr>
          <a:xfrm flipV="1">
            <a:off x="2310457" y="4050705"/>
            <a:ext cx="0" cy="10514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CD13DF10-9AB1-109E-CF54-9622E11444C1}"/>
              </a:ext>
            </a:extLst>
          </p:cNvPr>
          <p:cNvCxnSpPr>
            <a:stCxn id="11" idx="0"/>
            <a:endCxn id="7" idx="2"/>
          </p:cNvCxnSpPr>
          <p:nvPr/>
        </p:nvCxnSpPr>
        <p:spPr>
          <a:xfrm flipV="1">
            <a:off x="2310457" y="1803939"/>
            <a:ext cx="0" cy="15267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C56B913E-431B-B757-1163-1FDF6E2EF80E}"/>
              </a:ext>
            </a:extLst>
          </p:cNvPr>
          <p:cNvCxnSpPr>
            <a:stCxn id="7" idx="3"/>
          </p:cNvCxnSpPr>
          <p:nvPr/>
        </p:nvCxnSpPr>
        <p:spPr>
          <a:xfrm flipV="1">
            <a:off x="2670457" y="1443938"/>
            <a:ext cx="332912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658024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6383046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27374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26-Dec-2020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27374"/>
            <a:ext cx="2743200" cy="365125"/>
          </a:xfrm>
        </p:spPr>
        <p:txBody>
          <a:bodyPr/>
          <a:lstStyle/>
          <a:p>
            <a:fld id="{30AF63FB-5233-4811-A918-B572E3A55817}" type="slidenum">
              <a:rPr lang="en-IN" b="1" smtClean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65</a:t>
            </a:fld>
            <a:endParaRPr lang="en-IN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642884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Dot Net Learners House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54D33DC-3F63-4EDC-B7D1-DE2A0BACB95C}"/>
              </a:ext>
            </a:extLst>
          </p:cNvPr>
          <p:cNvSpPr/>
          <p:nvPr/>
        </p:nvSpPr>
        <p:spPr>
          <a:xfrm>
            <a:off x="201166" y="685777"/>
            <a:ext cx="11780789" cy="540147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11600" b="1" cap="none" spc="0" dirty="0">
                <a:ln/>
                <a:solidFill>
                  <a:schemeClr val="accent4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Please fasten </a:t>
            </a:r>
          </a:p>
          <a:p>
            <a:pPr algn="ctr"/>
            <a:r>
              <a:rPr lang="en-US" sz="11600" b="1" cap="none" spc="0" dirty="0">
                <a:ln/>
                <a:solidFill>
                  <a:schemeClr val="accent4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your </a:t>
            </a:r>
          </a:p>
          <a:p>
            <a:pPr algn="ctr"/>
            <a:r>
              <a:rPr lang="en-US" sz="11600" b="1" cap="none" spc="0" dirty="0">
                <a:ln/>
                <a:solidFill>
                  <a:schemeClr val="accent4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seat belt !!!</a:t>
            </a:r>
          </a:p>
        </p:txBody>
      </p:sp>
    </p:spTree>
    <p:extLst>
      <p:ext uri="{BB962C8B-B14F-4D97-AF65-F5344CB8AC3E}">
        <p14:creationId xmlns:p14="http://schemas.microsoft.com/office/powerpoint/2010/main" val="205632196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6383046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27374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26-Dec-2020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27374"/>
            <a:ext cx="2743200" cy="365125"/>
          </a:xfrm>
        </p:spPr>
        <p:txBody>
          <a:bodyPr/>
          <a:lstStyle/>
          <a:p>
            <a:fld id="{30AF63FB-5233-4811-A918-B572E3A55817}" type="slidenum">
              <a:rPr lang="en-IN" b="1" smtClean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66</a:t>
            </a:fld>
            <a:endParaRPr lang="en-IN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642884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Dot Net Learners House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55098C6-1198-4DAB-B484-23DB1A599453}"/>
              </a:ext>
            </a:extLst>
          </p:cNvPr>
          <p:cNvSpPr/>
          <p:nvPr/>
        </p:nvSpPr>
        <p:spPr>
          <a:xfrm>
            <a:off x="2816470" y="1919767"/>
            <a:ext cx="6434775" cy="31547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99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253628400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6383046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27374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26-Dec-2020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27374"/>
            <a:ext cx="2743200" cy="365125"/>
          </a:xfrm>
        </p:spPr>
        <p:txBody>
          <a:bodyPr/>
          <a:lstStyle/>
          <a:p>
            <a:fld id="{30AF63FB-5233-4811-A918-B572E3A55817}" type="slidenum">
              <a:rPr lang="en-IN" b="1" smtClean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67</a:t>
            </a:fld>
            <a:endParaRPr lang="en-IN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642884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Dot Net Learners House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B5F28B2-B9BB-4801-B1DE-9A44957A910C}"/>
              </a:ext>
            </a:extLst>
          </p:cNvPr>
          <p:cNvSpPr/>
          <p:nvPr/>
        </p:nvSpPr>
        <p:spPr>
          <a:xfrm>
            <a:off x="523906" y="1724460"/>
            <a:ext cx="11108682" cy="31547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99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Thank You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8C71F3-B9B8-4A6F-B98F-C3AFA20E71E5}"/>
              </a:ext>
            </a:extLst>
          </p:cNvPr>
          <p:cNvSpPr txBox="1"/>
          <p:nvPr/>
        </p:nvSpPr>
        <p:spPr>
          <a:xfrm>
            <a:off x="6336049" y="5474812"/>
            <a:ext cx="5766707" cy="73866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Viswanatha Swamy</a:t>
            </a:r>
          </a:p>
          <a:p>
            <a:r>
              <a:rPr lang="en-US" sz="12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LinkedIn:</a:t>
            </a:r>
            <a:r>
              <a:rPr lang="en-US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IN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https://www.linkedin.com/in/viswanatha-swamy-b57326128/</a:t>
            </a:r>
            <a:endParaRPr lang="en-US" sz="1200" dirty="0">
              <a:solidFill>
                <a:srgbClr val="00B0F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sz="12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Twitter:</a:t>
            </a:r>
            <a:r>
              <a:rPr lang="en-US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IN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https://twitter.com</a:t>
            </a:r>
            <a:r>
              <a:rPr lang="en-IN" sz="120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/vishipayyallore</a:t>
            </a:r>
            <a:endParaRPr lang="en-US" sz="1200" dirty="0">
              <a:solidFill>
                <a:srgbClr val="00B0F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72335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https://bit.ly/3QWdY7i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CTS, IL, JIT Compilation C# in .NET 8 - Microservices 2 / 120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Mon, Aug 28,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CTS, IL, JIT Compilation C# in .NET 8 - </a:t>
            </a:r>
            <a:r>
              <a:rPr kumimoji="0" lang="fr-FR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Microservices</a:t>
            </a: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 2 / 120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5886568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" name="Picture 6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108E4598-E46F-EF2A-E95B-5C7366FE72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315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4795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https://bit.ly/3YAdC7S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Getting started with C# in .NET 8 - Microservices Series 1 / 120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Mon, Aug 14,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Getting started with C# in .NET 8 - Microservices Series 1 / 120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5460675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4984</TotalTime>
  <Words>2604</Words>
  <Application>Microsoft Office PowerPoint</Application>
  <PresentationFormat>Widescreen</PresentationFormat>
  <Paragraphs>445</Paragraphs>
  <Slides>67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67</vt:i4>
      </vt:variant>
    </vt:vector>
  </HeadingPairs>
  <TitlesOfParts>
    <vt:vector size="75" baseType="lpstr">
      <vt:lpstr>Arial</vt:lpstr>
      <vt:lpstr>Calibri</vt:lpstr>
      <vt:lpstr>Calibri Light</vt:lpstr>
      <vt:lpstr>Verdana</vt:lpstr>
      <vt:lpstr>Wingdings</vt:lpstr>
      <vt:lpstr>Office Theme</vt:lpstr>
      <vt:lpstr>1_Office Theme</vt:lpstr>
      <vt:lpstr>2_Office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Viswanatha-Swamy, PK</dc:creator>
  <cp:lastModifiedBy>Viswanatha-Swamy, PK</cp:lastModifiedBy>
  <cp:revision>539</cp:revision>
  <dcterms:created xsi:type="dcterms:W3CDTF">2020-02-14T16:15:34Z</dcterms:created>
  <dcterms:modified xsi:type="dcterms:W3CDTF">2023-09-11T04:02:53Z</dcterms:modified>
</cp:coreProperties>
</file>